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3"/>
  </p:notesMasterIdLst>
  <p:handoutMasterIdLst>
    <p:handoutMasterId r:id="rId100"/>
  </p:handoutMasterIdLst>
  <p:sldIdLst>
    <p:sldId id="257" r:id="rId3"/>
    <p:sldId id="559" r:id="rId4"/>
    <p:sldId id="576" r:id="rId5"/>
    <p:sldId id="659" r:id="rId6"/>
    <p:sldId id="658" r:id="rId7"/>
    <p:sldId id="662" r:id="rId8"/>
    <p:sldId id="561" r:id="rId9"/>
    <p:sldId id="562" r:id="rId10"/>
    <p:sldId id="663" r:id="rId11"/>
    <p:sldId id="563" r:id="rId12"/>
    <p:sldId id="565" r:id="rId13"/>
    <p:sldId id="566" r:id="rId14"/>
    <p:sldId id="568" r:id="rId15"/>
    <p:sldId id="569" r:id="rId16"/>
    <p:sldId id="664" r:id="rId17"/>
    <p:sldId id="665" r:id="rId18"/>
    <p:sldId id="572" r:id="rId19"/>
    <p:sldId id="573" r:id="rId20"/>
    <p:sldId id="574" r:id="rId21"/>
    <p:sldId id="575" r:id="rId22"/>
    <p:sldId id="666" r:id="rId23"/>
    <p:sldId id="578" r:id="rId24"/>
    <p:sldId id="371" r:id="rId25"/>
    <p:sldId id="397" r:id="rId26"/>
    <p:sldId id="396" r:id="rId27"/>
    <p:sldId id="399" r:id="rId28"/>
    <p:sldId id="398" r:id="rId29"/>
    <p:sldId id="395" r:id="rId30"/>
    <p:sldId id="406" r:id="rId31"/>
    <p:sldId id="405" r:id="rId32"/>
    <p:sldId id="420" r:id="rId33"/>
    <p:sldId id="421" r:id="rId34"/>
    <p:sldId id="473" r:id="rId35"/>
    <p:sldId id="422" r:id="rId36"/>
    <p:sldId id="423" r:id="rId37"/>
    <p:sldId id="424" r:id="rId38"/>
    <p:sldId id="667" r:id="rId39"/>
    <p:sldId id="579" r:id="rId40"/>
    <p:sldId id="394" r:id="rId41"/>
    <p:sldId id="402" r:id="rId42"/>
    <p:sldId id="401" r:id="rId43"/>
    <p:sldId id="400" r:id="rId44"/>
    <p:sldId id="403" r:id="rId45"/>
    <p:sldId id="482" r:id="rId46"/>
    <p:sldId id="404" r:id="rId47"/>
    <p:sldId id="427" r:id="rId48"/>
    <p:sldId id="426" r:id="rId49"/>
    <p:sldId id="472" r:id="rId50"/>
    <p:sldId id="425" r:id="rId51"/>
    <p:sldId id="428" r:id="rId52"/>
    <p:sldId id="430" r:id="rId53"/>
    <p:sldId id="429" r:id="rId54"/>
    <p:sldId id="434" r:id="rId55"/>
    <p:sldId id="461" r:id="rId56"/>
    <p:sldId id="462" r:id="rId57"/>
    <p:sldId id="463" r:id="rId58"/>
    <p:sldId id="464" r:id="rId59"/>
    <p:sldId id="668" r:id="rId60"/>
    <p:sldId id="580" r:id="rId61"/>
    <p:sldId id="582" r:id="rId62"/>
    <p:sldId id="583" r:id="rId63"/>
    <p:sldId id="584" r:id="rId64"/>
    <p:sldId id="585" r:id="rId65"/>
    <p:sldId id="586" r:id="rId66"/>
    <p:sldId id="587" r:id="rId67"/>
    <p:sldId id="588" r:id="rId68"/>
    <p:sldId id="671" r:id="rId69"/>
    <p:sldId id="670" r:id="rId70"/>
    <p:sldId id="672" r:id="rId71"/>
    <p:sldId id="673" r:id="rId72"/>
    <p:sldId id="674" r:id="rId74"/>
    <p:sldId id="675" r:id="rId75"/>
    <p:sldId id="746" r:id="rId76"/>
    <p:sldId id="749" r:id="rId77"/>
    <p:sldId id="750" r:id="rId78"/>
    <p:sldId id="753" r:id="rId79"/>
    <p:sldId id="751" r:id="rId80"/>
    <p:sldId id="752" r:id="rId81"/>
    <p:sldId id="754" r:id="rId82"/>
    <p:sldId id="581" r:id="rId83"/>
    <p:sldId id="435" r:id="rId84"/>
    <p:sldId id="437" r:id="rId85"/>
    <p:sldId id="441" r:id="rId86"/>
    <p:sldId id="440" r:id="rId87"/>
    <p:sldId id="439" r:id="rId88"/>
    <p:sldId id="483" r:id="rId89"/>
    <p:sldId id="438" r:id="rId90"/>
    <p:sldId id="442" r:id="rId91"/>
    <p:sldId id="443" r:id="rId92"/>
    <p:sldId id="475" r:id="rId93"/>
    <p:sldId id="476" r:id="rId94"/>
    <p:sldId id="477" r:id="rId95"/>
    <p:sldId id="478" r:id="rId96"/>
    <p:sldId id="479" r:id="rId97"/>
    <p:sldId id="480" r:id="rId98"/>
    <p:sldId id="676" r:id="rId9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0" d="100"/>
          <a:sy n="100" d="100"/>
        </p:scale>
        <p:origin x="-1888" y="-112"/>
      </p:cViewPr>
      <p:guideLst>
        <p:guide orient="horz" pos="2141"/>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notesMaster" Target="notesMasters/notesMaster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3" Type="http://schemas.openxmlformats.org/officeDocument/2006/relationships/tableStyles" Target="tableStyles.xml"/><Relationship Id="rId102" Type="http://schemas.openxmlformats.org/officeDocument/2006/relationships/viewProps" Target="viewProps.xml"/><Relationship Id="rId101" Type="http://schemas.openxmlformats.org/officeDocument/2006/relationships/presProps" Target="presProps.xml"/><Relationship Id="rId100" Type="http://schemas.openxmlformats.org/officeDocument/2006/relationships/handoutMaster" Target="handoutMasters/handoutMaster1.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390182-029D-446D-A187-D9AF0C3545C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322C7D-60A0-4597-A91D-DC31097E1BC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4E87C39-BE6D-4310-9567-295244E3361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EB7FDAB-CAE4-4E65-97F6-BE34ED2F6858}"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4E87C39-BE6D-4310-9567-295244E3361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EB7FDAB-CAE4-4E65-97F6-BE34ED2F6858}"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4E87C39-BE6D-4310-9567-295244E3361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EB7FDAB-CAE4-4E65-97F6-BE34ED2F6858}"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457200" y="6245225"/>
            <a:ext cx="2133600" cy="476250"/>
          </a:xfrm>
        </p:spPr>
        <p:txBody>
          <a:bodyPr/>
          <a:lstStyle>
            <a:lvl1pPr>
              <a:defRPr/>
            </a:lvl1pPr>
          </a:lstStyle>
          <a:p>
            <a:pPr>
              <a:defRPr/>
            </a:pPr>
            <a:endParaRPr lang="en-US" altLang="zh-CN"/>
          </a:p>
        </p:txBody>
      </p:sp>
      <p:sp>
        <p:nvSpPr>
          <p:cNvPr id="6" name="页脚占位符 5"/>
          <p:cNvSpPr>
            <a:spLocks noGrp="1"/>
          </p:cNvSpPr>
          <p:nvPr>
            <p:ph type="ftr" sz="quarter" idx="11"/>
          </p:nvPr>
        </p:nvSpPr>
        <p:spPr>
          <a:xfrm>
            <a:off x="3124200" y="6245225"/>
            <a:ext cx="2895600" cy="476250"/>
          </a:xfrm>
        </p:spPr>
        <p:txBody>
          <a:bodyPr/>
          <a:lstStyle>
            <a:lvl1pPr>
              <a:defRPr/>
            </a:lvl1pPr>
          </a:lstStyle>
          <a:p>
            <a:pPr>
              <a:defRPr/>
            </a:pPr>
            <a:endParaRPr lang="en-US" altLang="zh-CN"/>
          </a:p>
        </p:txBody>
      </p:sp>
      <p:sp>
        <p:nvSpPr>
          <p:cNvPr id="7" name="灯片编号占位符 6"/>
          <p:cNvSpPr>
            <a:spLocks noGrp="1"/>
          </p:cNvSpPr>
          <p:nvPr>
            <p:ph type="sldNum" sz="quarter" idx="12"/>
          </p:nvPr>
        </p:nvSpPr>
        <p:spPr>
          <a:xfrm>
            <a:off x="6553200" y="6245225"/>
            <a:ext cx="2133600" cy="476250"/>
          </a:xfrm>
        </p:spPr>
        <p:txBody>
          <a:bodyPr/>
          <a:lstStyle>
            <a:lvl1pPr>
              <a:defRPr/>
            </a:lvl1pPr>
          </a:lstStyle>
          <a:p>
            <a:pPr>
              <a:defRPr/>
            </a:pPr>
            <a:fld id="{68608956-25D0-4978-9D99-388FFFC7E40D}"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4E87C39-BE6D-4310-9567-295244E3361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EB7FDAB-CAE4-4E65-97F6-BE34ED2F6858}"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C4E87C39-BE6D-4310-9567-295244E3361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EB7FDAB-CAE4-4E65-97F6-BE34ED2F6858}"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4E87C39-BE6D-4310-9567-295244E3361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EB7FDAB-CAE4-4E65-97F6-BE34ED2F6858}"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4E87C39-BE6D-4310-9567-295244E3361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B7FDAB-CAE4-4E65-97F6-BE34ED2F6858}"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4E87C39-BE6D-4310-9567-295244E3361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EB7FDAB-CAE4-4E65-97F6-BE34ED2F6858}"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4E87C39-BE6D-4310-9567-295244E3361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EB7FDAB-CAE4-4E65-97F6-BE34ED2F6858}"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4E87C39-BE6D-4310-9567-295244E3361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EB7FDAB-CAE4-4E65-97F6-BE34ED2F6858}"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4E87C39-BE6D-4310-9567-295244E3361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EB7FDAB-CAE4-4E65-97F6-BE34ED2F685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E87C39-BE6D-4310-9567-295244E33611}"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B7FDAB-CAE4-4E65-97F6-BE34ED2F685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4.emf"/><Relationship Id="rId1"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jpeg"/><Relationship Id="rId1" Type="http://schemas.openxmlformats.org/officeDocument/2006/relationships/image" Target="../media/image7.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jpeg"/><Relationship Id="rId1" Type="http://schemas.openxmlformats.org/officeDocument/2006/relationships/image" Target="../media/image18.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56.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38.wmf"/><Relationship Id="rId1" Type="http://schemas.openxmlformats.org/officeDocument/2006/relationships/oleObject" Target="../embeddings/oleObject2.bin"/></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jpe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jpe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48.jpeg"/></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49.jpeg"/><Relationship Id="rId1" Type="http://schemas.openxmlformats.org/officeDocument/2006/relationships/image" Target="../media/image48.jpe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50.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oleObject" Target="../embeddings/oleObject3.bin"/></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ctrTitle"/>
          </p:nvPr>
        </p:nvSpPr>
        <p:spPr>
          <a:xfrm>
            <a:off x="684203" y="2205648"/>
            <a:ext cx="7772400" cy="1008112"/>
          </a:xfrm>
        </p:spPr>
        <p:txBody>
          <a:bodyPr/>
          <a:lstStyle/>
          <a:p>
            <a:r>
              <a:rPr lang="zh-CN" altLang="en-US" dirty="0" smtClean="0">
                <a:latin typeface="华文琥珀" panose="02010800040101010101" charset="-122"/>
                <a:ea typeface="华文琥珀" panose="02010800040101010101" charset="-122"/>
              </a:rPr>
              <a:t>动态规划</a:t>
            </a:r>
            <a:r>
              <a:rPr lang="zh-CN" altLang="en-US" dirty="0">
                <a:latin typeface="华文琥珀" panose="02010800040101010101" charset="-122"/>
                <a:ea typeface="华文琥珀" panose="02010800040101010101" charset="-122"/>
              </a:rPr>
              <a:t>基础及其应用</a:t>
            </a:r>
            <a:endParaRPr lang="zh-CN" altLang="en-US" dirty="0">
              <a:latin typeface="华文琥珀" panose="02010800040101010101" charset="-122"/>
              <a:ea typeface="华文琥珀" panose="02010800040101010101" charset="-122"/>
            </a:endParaRPr>
          </a:p>
        </p:txBody>
      </p:sp>
      <p:sp>
        <p:nvSpPr>
          <p:cNvPr id="22531" name="副标题 2"/>
          <p:cNvSpPr>
            <a:spLocks noGrp="1"/>
          </p:cNvSpPr>
          <p:nvPr>
            <p:ph type="subTitle" idx="1"/>
          </p:nvPr>
        </p:nvSpPr>
        <p:spPr>
          <a:xfrm>
            <a:off x="1483568" y="3782462"/>
            <a:ext cx="6400800" cy="720080"/>
          </a:xfrm>
        </p:spPr>
        <p:txBody>
          <a:bodyPr/>
          <a:lstStyle/>
          <a:p>
            <a:r>
              <a:rPr lang="zh-CN" altLang="en-US" dirty="0" smtClean="0">
                <a:solidFill>
                  <a:schemeClr val="tx1"/>
                </a:solidFill>
                <a:latin typeface="华文琥珀" panose="02010800040101010101" charset="-122"/>
                <a:ea typeface="华文琥珀" panose="02010800040101010101" charset="-122"/>
                <a:cs typeface="华文琥珀" panose="02010800040101010101" charset="-122"/>
              </a:rPr>
              <a:t>常州市第一中学  林厚从</a:t>
            </a:r>
            <a:endParaRPr lang="zh-CN" altLang="en-US" dirty="0" smtClean="0">
              <a:solidFill>
                <a:schemeClr val="tx1"/>
              </a:solidFill>
              <a:latin typeface="华文琥珀" panose="02010800040101010101" charset="-122"/>
              <a:ea typeface="华文琥珀" panose="02010800040101010101" charset="-122"/>
              <a:cs typeface="华文琥珀" panose="02010800040101010101"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内容占位符 2"/>
          <p:cNvSpPr>
            <a:spLocks noGrp="1" noChangeArrowheads="1"/>
          </p:cNvSpPr>
          <p:nvPr>
            <p:ph idx="4294967295"/>
          </p:nvPr>
        </p:nvSpPr>
        <p:spPr>
          <a:xfrm>
            <a:off x="252095" y="1558290"/>
            <a:ext cx="8580120" cy="4187825"/>
          </a:xfrm>
        </p:spPr>
        <p:txBody>
          <a:bodyPr/>
          <a:lstStyle/>
          <a:p>
            <a:pPr>
              <a:spcBef>
                <a:spcPct val="0"/>
              </a:spcBef>
              <a:buFont typeface="Wingdings" panose="05000000000000000000" charset="0"/>
              <a:buChar char=""/>
            </a:pP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从搜索到动态规划——以数字三角形为例</a:t>
            </a:r>
            <a:endParaRPr lang="zh-CN" altLang="en-US" sz="2400" dirty="0">
              <a:solidFill>
                <a:srgbClr val="FF0000"/>
              </a:solidFill>
              <a:latin typeface="微软雅黑" panose="020B0503020204020204" charset="-122"/>
              <a:ea typeface="微软雅黑" panose="020B0503020204020204" charset="-122"/>
              <a:cs typeface="微软雅黑" panose="020B0503020204020204" charset="-122"/>
            </a:endParaRPr>
          </a:p>
          <a:p>
            <a:pPr>
              <a:spcBef>
                <a:spcPct val="0"/>
              </a:spcBef>
              <a:buFont typeface="Wingdings" panose="05000000000000000000" charset="0"/>
              <a:buChar char=""/>
            </a:pPr>
            <a:r>
              <a:rPr lang="zh-CN" altLang="en-US" sz="2400" dirty="0">
                <a:latin typeface="微软雅黑" panose="020B0503020204020204" charset="-122"/>
                <a:ea typeface="微软雅黑" panose="020B0503020204020204" charset="-122"/>
                <a:cs typeface="微软雅黑" panose="020B0503020204020204" charset="-122"/>
              </a:rPr>
              <a:t>问题描述</a:t>
            </a:r>
            <a:r>
              <a:rPr lang="zh-CN" altLang="en-US" sz="2400" dirty="0" smtClean="0">
                <a:latin typeface="微软雅黑" panose="020B0503020204020204" charset="-122"/>
                <a:ea typeface="微软雅黑" panose="020B0503020204020204" charset="-122"/>
                <a:cs typeface="微软雅黑" panose="020B0503020204020204" charset="-122"/>
              </a:rPr>
              <a:t>：</a:t>
            </a:r>
            <a:r>
              <a:rPr lang="en-US" altLang="zh-CN" sz="2400" dirty="0" smtClean="0">
                <a:latin typeface="微软雅黑" panose="020B0503020204020204" charset="-122"/>
                <a:ea typeface="微软雅黑" panose="020B0503020204020204" charset="-122"/>
                <a:cs typeface="微软雅黑" panose="020B0503020204020204" charset="-122"/>
              </a:rPr>
              <a:t>codevs1220</a:t>
            </a:r>
            <a:endParaRPr lang="zh-CN" altLang="en-US" sz="2400" dirty="0">
              <a:latin typeface="微软雅黑" panose="020B0503020204020204" charset="-122"/>
              <a:ea typeface="微软雅黑" panose="020B0503020204020204" charset="-122"/>
              <a:cs typeface="微软雅黑" panose="020B0503020204020204" charset="-122"/>
            </a:endParaRPr>
          </a:p>
          <a:p>
            <a:pPr lvl="1">
              <a:spcBef>
                <a:spcPct val="0"/>
              </a:spcBef>
              <a:buFont typeface="Wingdings" panose="05000000000000000000" charset="0"/>
              <a:buChar char=""/>
            </a:pPr>
            <a:r>
              <a:rPr lang="zh-CN" altLang="en-US" sz="2100" dirty="0">
                <a:latin typeface="微软雅黑" panose="020B0503020204020204" charset="-122"/>
                <a:ea typeface="微软雅黑" panose="020B0503020204020204" charset="-122"/>
                <a:cs typeface="微软雅黑" panose="020B0503020204020204" charset="-122"/>
              </a:rPr>
              <a:t>下图给出了一个数字三角形。</a:t>
            </a:r>
            <a:endParaRPr lang="zh-CN" altLang="en-US" sz="2100" dirty="0">
              <a:latin typeface="微软雅黑" panose="020B0503020204020204" charset="-122"/>
              <a:ea typeface="微软雅黑" panose="020B0503020204020204" charset="-122"/>
              <a:cs typeface="微软雅黑" panose="020B0503020204020204" charset="-122"/>
            </a:endParaRPr>
          </a:p>
          <a:p>
            <a:pPr lvl="1">
              <a:spcBef>
                <a:spcPct val="0"/>
              </a:spcBef>
              <a:buFont typeface="Wingdings" panose="05000000000000000000" charset="0"/>
              <a:buChar char=""/>
            </a:pPr>
            <a:r>
              <a:rPr lang="zh-CN" altLang="en-US" sz="2100" dirty="0">
                <a:latin typeface="微软雅黑" panose="020B0503020204020204" charset="-122"/>
                <a:ea typeface="微软雅黑" panose="020B0503020204020204" charset="-122"/>
                <a:cs typeface="微软雅黑" panose="020B0503020204020204" charset="-122"/>
              </a:rPr>
              <a:t>从三角形顶部到底部有很多条不同的路径。对于每条路径，把路径上面的数加起来可以得到一个和，你的任务就是找到最大的和。</a:t>
            </a:r>
            <a:endParaRPr lang="zh-CN" altLang="en-US" sz="2100" dirty="0">
              <a:latin typeface="微软雅黑" panose="020B0503020204020204" charset="-122"/>
              <a:ea typeface="微软雅黑" panose="020B0503020204020204" charset="-122"/>
              <a:cs typeface="微软雅黑" panose="020B0503020204020204" charset="-122"/>
            </a:endParaRPr>
          </a:p>
          <a:p>
            <a:pPr lvl="1">
              <a:spcBef>
                <a:spcPct val="0"/>
              </a:spcBef>
              <a:buFont typeface="Wingdings" panose="05000000000000000000" charset="0"/>
              <a:buChar char=""/>
            </a:pPr>
            <a:r>
              <a:rPr lang="zh-CN" altLang="en-US" sz="2100" dirty="0">
                <a:latin typeface="微软雅黑" panose="020B0503020204020204" charset="-122"/>
                <a:ea typeface="微软雅黑" panose="020B0503020204020204" charset="-122"/>
                <a:cs typeface="微软雅黑" panose="020B0503020204020204" charset="-122"/>
              </a:rPr>
              <a:t>注意：路径上的每一步只能从一个数走到下一层上和它最近的左边的那个数或者右边的那个数。</a:t>
            </a:r>
            <a:endParaRPr lang="zh-CN" altLang="en-US" sz="2100" dirty="0">
              <a:latin typeface="微软雅黑" panose="020B0503020204020204" charset="-122"/>
              <a:ea typeface="微软雅黑" panose="020B0503020204020204" charset="-122"/>
              <a:cs typeface="微软雅黑" panose="020B0503020204020204" charset="-122"/>
            </a:endParaRPr>
          </a:p>
          <a:p>
            <a:pPr lvl="1">
              <a:spcBef>
                <a:spcPct val="0"/>
              </a:spcBef>
              <a:buFont typeface="Wingdings" panose="05000000000000000000" charset="0"/>
              <a:buChar char=""/>
            </a:pPr>
            <a:r>
              <a:rPr lang="zh-CN" altLang="en-US" sz="2100" dirty="0">
                <a:latin typeface="微软雅黑" panose="020B0503020204020204" charset="-122"/>
                <a:ea typeface="微软雅黑" panose="020B0503020204020204" charset="-122"/>
                <a:cs typeface="微软雅黑" panose="020B0503020204020204" charset="-122"/>
              </a:rPr>
              <a:t>每个数的范围[0..100]，行数不超过100。</a:t>
            </a:r>
            <a:endParaRPr lang="zh-CN" altLang="en-US" sz="2100" dirty="0">
              <a:latin typeface="微软雅黑" panose="020B0503020204020204" charset="-122"/>
              <a:ea typeface="微软雅黑" panose="020B0503020204020204" charset="-122"/>
              <a:cs typeface="微软雅黑" panose="020B0503020204020204" charset="-122"/>
            </a:endParaRPr>
          </a:p>
          <a:p>
            <a:pPr lvl="1">
              <a:spcBef>
                <a:spcPct val="0"/>
              </a:spcBef>
              <a:buFont typeface="Wingdings" panose="05000000000000000000" charset="0"/>
              <a:buChar char=""/>
            </a:pPr>
            <a:r>
              <a:rPr lang="zh-CN" altLang="en-US" sz="2100" dirty="0">
                <a:latin typeface="微软雅黑" panose="020B0503020204020204" charset="-122"/>
                <a:ea typeface="微软雅黑" panose="020B0503020204020204" charset="-122"/>
                <a:cs typeface="微软雅黑" panose="020B0503020204020204" charset="-122"/>
              </a:rPr>
              <a:t>以下样例输出</a:t>
            </a:r>
            <a:r>
              <a:rPr lang="en-US" altLang="zh-CN" sz="2100" dirty="0">
                <a:latin typeface="微软雅黑" panose="020B0503020204020204" charset="-122"/>
                <a:ea typeface="微软雅黑" panose="020B0503020204020204" charset="-122"/>
                <a:cs typeface="微软雅黑" panose="020B0503020204020204" charset="-122"/>
              </a:rPr>
              <a:t>30</a:t>
            </a:r>
            <a:r>
              <a:rPr lang="zh-CN" altLang="en-US" sz="2100" dirty="0">
                <a:latin typeface="微软雅黑" panose="020B0503020204020204" charset="-122"/>
                <a:ea typeface="微软雅黑" panose="020B0503020204020204" charset="-122"/>
                <a:cs typeface="微软雅黑" panose="020B0503020204020204" charset="-122"/>
              </a:rPr>
              <a:t>。</a:t>
            </a:r>
            <a:endParaRPr lang="zh-CN" altLang="en-US" sz="2100" dirty="0">
              <a:latin typeface="微软雅黑" panose="020B0503020204020204" charset="-122"/>
              <a:ea typeface="微软雅黑" panose="020B0503020204020204" charset="-122"/>
              <a:cs typeface="微软雅黑" panose="020B0503020204020204" charset="-122"/>
            </a:endParaRPr>
          </a:p>
        </p:txBody>
      </p:sp>
      <p:pic>
        <p:nvPicPr>
          <p:cNvPr id="12292"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06395" y="4614545"/>
            <a:ext cx="3506470" cy="2145665"/>
          </a:xfrm>
          <a:prstGeom prst="rect">
            <a:avLst/>
          </a:prstGeom>
          <a:noFill/>
          <a:ln>
            <a:noFill/>
          </a:ln>
        </p:spPr>
      </p:pic>
      <p:sp>
        <p:nvSpPr>
          <p:cNvPr id="6146" name="标题 1"/>
          <p:cNvSpPr>
            <a:spLocks noGrp="1" noChangeArrowheads="1"/>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indent="0"/>
            <a:r>
              <a:rPr lang="zh-CN" altLang="en-US" dirty="0" smtClean="0">
                <a:latin typeface="华文琥珀" panose="02010800040101010101" charset="-122"/>
                <a:ea typeface="华文琥珀" panose="02010800040101010101" charset="-122"/>
              </a:rPr>
              <a:t>动态规划算法的基本思想</a:t>
            </a:r>
            <a:endParaRPr lang="zh-CN" altLang="en-US" dirty="0">
              <a:latin typeface="华文琥珀" panose="02010800040101010101" charset="-122"/>
              <a:ea typeface="华文琥珀" panose="02010800040101010101" charset="-122"/>
            </a:endParaRPr>
          </a:p>
        </p:txBody>
      </p:sp>
    </p:spTree>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9" name="内容占位符 2"/>
          <p:cNvSpPr>
            <a:spLocks noGrp="1" noChangeArrowheads="1"/>
          </p:cNvSpPr>
          <p:nvPr>
            <p:ph idx="4294967295"/>
          </p:nvPr>
        </p:nvSpPr>
        <p:spPr>
          <a:xfrm>
            <a:off x="395605" y="404495"/>
            <a:ext cx="7756525" cy="6159500"/>
          </a:xfrm>
        </p:spPr>
        <p:txBody>
          <a:bodyPr>
            <a:normAutofit lnSpcReduction="10000"/>
          </a:bodyPr>
          <a:lstStyle/>
          <a:p>
            <a:pPr>
              <a:lnSpc>
                <a:spcPct val="150000"/>
              </a:lnSpc>
              <a:spcBef>
                <a:spcPts val="20"/>
              </a:spcBef>
              <a:spcAft>
                <a:spcPts val="0"/>
              </a:spcAft>
              <a:buFont typeface="Wingdings" panose="05000000000000000000" charset="0"/>
              <a:buChar char=""/>
            </a:pP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一个常见的“深搜”式写法：</a:t>
            </a:r>
            <a:endParaRPr lang="zh-CN" altLang="en-US" sz="2400" dirty="0">
              <a:solidFill>
                <a:srgbClr val="FF0000"/>
              </a:solidFill>
              <a:latin typeface="微软雅黑" panose="020B0503020204020204" charset="-122"/>
              <a:ea typeface="微软雅黑" panose="020B0503020204020204" charset="-122"/>
              <a:cs typeface="微软雅黑" panose="020B0503020204020204" charset="-122"/>
            </a:endParaRPr>
          </a:p>
          <a:p>
            <a:pPr marL="0" indent="0">
              <a:lnSpc>
                <a:spcPct val="150000"/>
              </a:lnSpc>
              <a:spcBef>
                <a:spcPts val="20"/>
              </a:spcBef>
              <a:spcAft>
                <a:spcPts val="0"/>
              </a:spcAft>
              <a:buNone/>
            </a:pPr>
            <a:r>
              <a:rPr lang="en-US" altLang="zh-CN" sz="2000" dirty="0">
                <a:latin typeface="微软雅黑" panose="020B0503020204020204" charset="-122"/>
                <a:ea typeface="微软雅黑" panose="020B0503020204020204" charset="-122"/>
                <a:cs typeface="微软雅黑" panose="020B0503020204020204" charset="-122"/>
              </a:rPr>
              <a:t>void </a:t>
            </a:r>
            <a:r>
              <a:rPr lang="zh-CN" altLang="en-US" sz="2000" dirty="0">
                <a:latin typeface="微软雅黑" panose="020B0503020204020204" charset="-122"/>
                <a:ea typeface="微软雅黑" panose="020B0503020204020204" charset="-122"/>
                <a:cs typeface="微软雅黑" panose="020B0503020204020204" charset="-122"/>
              </a:rPr>
              <a:t>dfs(</a:t>
            </a:r>
            <a:r>
              <a:rPr lang="en-US" altLang="zh-CN" sz="2000" dirty="0">
                <a:latin typeface="微软雅黑" panose="020B0503020204020204" charset="-122"/>
                <a:ea typeface="微软雅黑" panose="020B0503020204020204" charset="-122"/>
                <a:cs typeface="微软雅黑" panose="020B0503020204020204" charset="-122"/>
              </a:rPr>
              <a:t>int </a:t>
            </a:r>
            <a:r>
              <a:rPr lang="zh-CN" altLang="en-US" sz="2000" dirty="0">
                <a:latin typeface="微软雅黑" panose="020B0503020204020204" charset="-122"/>
                <a:ea typeface="微软雅黑" panose="020B0503020204020204" charset="-122"/>
                <a:cs typeface="微软雅黑" panose="020B0503020204020204" charset="-122"/>
              </a:rPr>
              <a:t>x,y</a:t>
            </a:r>
            <a:r>
              <a:rPr lang="en-US" altLang="zh-CN" sz="2000" dirty="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rPr>
              <a:t>sum)</a:t>
            </a:r>
            <a:r>
              <a:rPr lang="en-US" altLang="zh-CN" sz="2000" dirty="0">
                <a:latin typeface="微软雅黑" panose="020B0503020204020204" charset="-122"/>
                <a:ea typeface="微软雅黑" panose="020B0503020204020204" charset="-122"/>
                <a:cs typeface="微软雅黑" panose="020B0503020204020204" charset="-122"/>
              </a:rPr>
              <a:t>{</a:t>
            </a:r>
            <a:r>
              <a:rPr lang="en-US" altLang="zh-CN" sz="2000" dirty="0" smtClean="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rPr>
              <a:t>搜索到第</a:t>
            </a:r>
            <a:r>
              <a:rPr lang="en-US" altLang="zh-CN" sz="2000" dirty="0">
                <a:latin typeface="微软雅黑" panose="020B0503020204020204" charset="-122"/>
                <a:ea typeface="微软雅黑" panose="020B0503020204020204" charset="-122"/>
                <a:cs typeface="微软雅黑" panose="020B0503020204020204" charset="-122"/>
              </a:rPr>
              <a:t>x</a:t>
            </a:r>
            <a:r>
              <a:rPr lang="zh-CN" altLang="en-US" sz="2000" dirty="0">
                <a:latin typeface="微软雅黑" panose="020B0503020204020204" charset="-122"/>
                <a:ea typeface="微软雅黑" panose="020B0503020204020204" charset="-122"/>
                <a:cs typeface="微软雅黑" panose="020B0503020204020204" charset="-122"/>
              </a:rPr>
              <a:t>行第</a:t>
            </a:r>
            <a:r>
              <a:rPr lang="en-US" altLang="zh-CN" sz="2000" dirty="0">
                <a:latin typeface="微软雅黑" panose="020B0503020204020204" charset="-122"/>
                <a:ea typeface="微软雅黑" panose="020B0503020204020204" charset="-122"/>
                <a:cs typeface="微软雅黑" panose="020B0503020204020204" charset="-122"/>
              </a:rPr>
              <a:t>y</a:t>
            </a:r>
            <a:r>
              <a:rPr lang="zh-CN" altLang="en-US" sz="2000" dirty="0">
                <a:latin typeface="微软雅黑" panose="020B0503020204020204" charset="-122"/>
                <a:ea typeface="微软雅黑" panose="020B0503020204020204" charset="-122"/>
                <a:cs typeface="微软雅黑" panose="020B0503020204020204" charset="-122"/>
              </a:rPr>
              <a:t>列的最大</a:t>
            </a:r>
            <a:r>
              <a:rPr lang="zh-CN" altLang="en-US" sz="2000" dirty="0" smtClean="0">
                <a:latin typeface="微软雅黑" panose="020B0503020204020204" charset="-122"/>
                <a:ea typeface="微软雅黑" panose="020B0503020204020204" charset="-122"/>
                <a:cs typeface="微软雅黑" panose="020B0503020204020204" charset="-122"/>
              </a:rPr>
              <a:t>和保存到</a:t>
            </a:r>
            <a:r>
              <a:rPr lang="en-US" altLang="zh-CN" sz="2000" dirty="0" smtClean="0">
                <a:latin typeface="微软雅黑" panose="020B0503020204020204" charset="-122"/>
                <a:ea typeface="微软雅黑" panose="020B0503020204020204" charset="-122"/>
                <a:cs typeface="微软雅黑" panose="020B0503020204020204" charset="-122"/>
              </a:rPr>
              <a:t>sum</a:t>
            </a:r>
            <a:r>
              <a:rPr lang="zh-CN" altLang="en-US" sz="2000" dirty="0" smtClean="0">
                <a:latin typeface="微软雅黑" panose="020B0503020204020204" charset="-122"/>
                <a:ea typeface="微软雅黑" panose="020B0503020204020204" charset="-122"/>
                <a:cs typeface="微软雅黑" panose="020B0503020204020204" charset="-122"/>
              </a:rPr>
              <a:t>中</a:t>
            </a:r>
            <a:endParaRPr lang="zh-CN" altLang="en-US" sz="2000" dirty="0">
              <a:latin typeface="微软雅黑" panose="020B0503020204020204" charset="-122"/>
              <a:ea typeface="微软雅黑" panose="020B0503020204020204" charset="-122"/>
              <a:cs typeface="微软雅黑" panose="020B0503020204020204" charset="-122"/>
            </a:endParaRPr>
          </a:p>
          <a:p>
            <a:pPr marL="0" indent="0">
              <a:lnSpc>
                <a:spcPct val="150000"/>
              </a:lnSpc>
              <a:spcBef>
                <a:spcPts val="20"/>
              </a:spcBef>
              <a:spcAft>
                <a:spcPts val="0"/>
              </a:spcAft>
              <a:buNone/>
            </a:pPr>
            <a:r>
              <a:rPr lang="zh-CN" altLang="en-US" sz="2000" dirty="0">
                <a:latin typeface="微软雅黑" panose="020B0503020204020204" charset="-122"/>
                <a:ea typeface="微软雅黑" panose="020B0503020204020204" charset="-122"/>
                <a:cs typeface="微软雅黑" panose="020B0503020204020204" charset="-122"/>
              </a:rPr>
              <a:t>  </a:t>
            </a:r>
            <a:r>
              <a:rPr lang="en-US" altLang="zh-CN" sz="2000" dirty="0">
                <a:latin typeface="微软雅黑" panose="020B0503020204020204" charset="-122"/>
                <a:ea typeface="微软雅黑" panose="020B0503020204020204" charset="-122"/>
                <a:cs typeface="微软雅黑" panose="020B0503020204020204" charset="-122"/>
              </a:rPr>
              <a:t> </a:t>
            </a:r>
            <a:r>
              <a:rPr lang="zh-CN" altLang="en-US" sz="2000" dirty="0">
                <a:latin typeface="微软雅黑" panose="020B0503020204020204" charset="-122"/>
                <a:ea typeface="微软雅黑" panose="020B0503020204020204" charset="-122"/>
                <a:cs typeface="微软雅黑" panose="020B0503020204020204" charset="-122"/>
              </a:rPr>
              <a:t>sum</a:t>
            </a:r>
            <a:r>
              <a:rPr lang="en-US" altLang="zh-CN" sz="2000" dirty="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rPr>
              <a:t>=a[x,y];</a:t>
            </a:r>
            <a:endParaRPr lang="zh-CN" altLang="en-US" sz="2000" dirty="0">
              <a:latin typeface="微软雅黑" panose="020B0503020204020204" charset="-122"/>
              <a:ea typeface="微软雅黑" panose="020B0503020204020204" charset="-122"/>
              <a:cs typeface="微软雅黑" panose="020B0503020204020204" charset="-122"/>
            </a:endParaRPr>
          </a:p>
          <a:p>
            <a:pPr marL="0" indent="0">
              <a:lnSpc>
                <a:spcPct val="150000"/>
              </a:lnSpc>
              <a:spcBef>
                <a:spcPts val="20"/>
              </a:spcBef>
              <a:spcAft>
                <a:spcPts val="0"/>
              </a:spcAft>
              <a:buNone/>
            </a:pPr>
            <a:r>
              <a:rPr lang="zh-CN" altLang="en-US" sz="2000" dirty="0">
                <a:latin typeface="微软雅黑" panose="020B0503020204020204" charset="-122"/>
                <a:ea typeface="微软雅黑" panose="020B0503020204020204" charset="-122"/>
                <a:cs typeface="微软雅黑" panose="020B0503020204020204" charset="-122"/>
              </a:rPr>
              <a:t> </a:t>
            </a:r>
            <a:r>
              <a:rPr lang="en-US" altLang="zh-CN" sz="2000" dirty="0">
                <a:latin typeface="微软雅黑" panose="020B0503020204020204" charset="-122"/>
                <a:ea typeface="微软雅黑" panose="020B0503020204020204" charset="-122"/>
                <a:cs typeface="微软雅黑" panose="020B0503020204020204" charset="-122"/>
              </a:rPr>
              <a:t> </a:t>
            </a:r>
            <a:r>
              <a:rPr lang="zh-CN" altLang="en-US" sz="2000" dirty="0">
                <a:latin typeface="微软雅黑" panose="020B0503020204020204" charset="-122"/>
                <a:ea typeface="微软雅黑" panose="020B0503020204020204" charset="-122"/>
                <a:cs typeface="微软雅黑" panose="020B0503020204020204" charset="-122"/>
              </a:rPr>
              <a:t> if </a:t>
            </a:r>
            <a:r>
              <a:rPr lang="en-US" altLang="zh-CN" sz="2000" dirty="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rPr>
              <a:t>x=</a:t>
            </a:r>
            <a:r>
              <a:rPr lang="en-US" altLang="zh-CN" sz="2000" dirty="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rPr>
              <a:t>n</a:t>
            </a:r>
            <a:r>
              <a:rPr lang="en-US" altLang="zh-CN" sz="2000" dirty="0">
                <a:latin typeface="微软雅黑" panose="020B0503020204020204" charset="-122"/>
                <a:ea typeface="微软雅黑" panose="020B0503020204020204" charset="-122"/>
                <a:cs typeface="微软雅黑" panose="020B0503020204020204" charset="-122"/>
              </a:rPr>
              <a:t>){</a:t>
            </a:r>
            <a:endParaRPr lang="zh-CN" altLang="en-US" sz="2000" dirty="0">
              <a:latin typeface="微软雅黑" panose="020B0503020204020204" charset="-122"/>
              <a:ea typeface="微软雅黑" panose="020B0503020204020204" charset="-122"/>
              <a:cs typeface="微软雅黑" panose="020B0503020204020204" charset="-122"/>
            </a:endParaRPr>
          </a:p>
          <a:p>
            <a:pPr marL="0" indent="0">
              <a:lnSpc>
                <a:spcPct val="150000"/>
              </a:lnSpc>
              <a:spcBef>
                <a:spcPts val="20"/>
              </a:spcBef>
              <a:spcAft>
                <a:spcPts val="0"/>
              </a:spcAft>
              <a:buNone/>
            </a:pPr>
            <a:r>
              <a:rPr lang="zh-CN" altLang="en-US" sz="2000" dirty="0">
                <a:latin typeface="微软雅黑" panose="020B0503020204020204" charset="-122"/>
                <a:ea typeface="微软雅黑" panose="020B0503020204020204" charset="-122"/>
                <a:cs typeface="微软雅黑" panose="020B0503020204020204" charset="-122"/>
              </a:rPr>
              <a:t>         </a:t>
            </a:r>
            <a:r>
              <a:rPr lang="zh-CN" altLang="en-US" sz="2000" dirty="0" smtClean="0">
                <a:latin typeface="微软雅黑" panose="020B0503020204020204" charset="-122"/>
                <a:ea typeface="微软雅黑" panose="020B0503020204020204" charset="-122"/>
                <a:cs typeface="微软雅黑" panose="020B0503020204020204" charset="-122"/>
              </a:rPr>
              <a:t>           </a:t>
            </a:r>
            <a:r>
              <a:rPr lang="zh-CN" altLang="en-US" sz="2000" dirty="0">
                <a:latin typeface="微软雅黑" panose="020B0503020204020204" charset="-122"/>
                <a:ea typeface="微软雅黑" panose="020B0503020204020204" charset="-122"/>
                <a:cs typeface="微软雅黑" panose="020B0503020204020204" charset="-122"/>
              </a:rPr>
              <a:t>ans=max(ans,sum)</a:t>
            </a:r>
            <a:r>
              <a:rPr lang="zh-CN" altLang="en-US" sz="2000" dirty="0" smtClean="0">
                <a:latin typeface="微软雅黑" panose="020B0503020204020204" charset="-122"/>
                <a:ea typeface="微软雅黑" panose="020B0503020204020204" charset="-122"/>
                <a:cs typeface="微软雅黑" panose="020B0503020204020204" charset="-122"/>
              </a:rPr>
              <a:t>;</a:t>
            </a:r>
            <a:r>
              <a:rPr lang="en-US" altLang="zh-CN" sz="2000" dirty="0" smtClean="0">
                <a:latin typeface="微软雅黑" panose="020B0503020204020204" charset="-122"/>
                <a:ea typeface="微软雅黑" panose="020B0503020204020204" charset="-122"/>
                <a:cs typeface="微软雅黑" panose="020B0503020204020204" charset="-122"/>
              </a:rPr>
              <a:t>//</a:t>
            </a:r>
            <a:r>
              <a:rPr lang="en-US" altLang="zh-CN" sz="2000" dirty="0" err="1" smtClean="0">
                <a:latin typeface="微软雅黑" panose="020B0503020204020204" charset="-122"/>
                <a:ea typeface="微软雅黑" panose="020B0503020204020204" charset="-122"/>
                <a:cs typeface="微软雅黑" panose="020B0503020204020204" charset="-122"/>
              </a:rPr>
              <a:t>ans</a:t>
            </a:r>
            <a:r>
              <a:rPr lang="zh-CN" altLang="en-US" sz="2000" dirty="0" smtClean="0">
                <a:latin typeface="微软雅黑" panose="020B0503020204020204" charset="-122"/>
                <a:ea typeface="微软雅黑" panose="020B0503020204020204" charset="-122"/>
                <a:cs typeface="微软雅黑" panose="020B0503020204020204" charset="-122"/>
              </a:rPr>
              <a:t>表示最后答案</a:t>
            </a:r>
            <a:endParaRPr lang="zh-CN" altLang="en-US" sz="2000" dirty="0">
              <a:latin typeface="微软雅黑" panose="020B0503020204020204" charset="-122"/>
              <a:ea typeface="微软雅黑" panose="020B0503020204020204" charset="-122"/>
              <a:cs typeface="微软雅黑" panose="020B0503020204020204" charset="-122"/>
            </a:endParaRPr>
          </a:p>
          <a:p>
            <a:pPr marL="0" indent="0">
              <a:lnSpc>
                <a:spcPct val="150000"/>
              </a:lnSpc>
              <a:spcBef>
                <a:spcPts val="20"/>
              </a:spcBef>
              <a:spcAft>
                <a:spcPts val="0"/>
              </a:spcAft>
              <a:buNone/>
            </a:pPr>
            <a:r>
              <a:rPr lang="zh-CN" altLang="en-US" sz="2000" dirty="0">
                <a:latin typeface="微软雅黑" panose="020B0503020204020204" charset="-122"/>
                <a:ea typeface="微软雅黑" panose="020B0503020204020204" charset="-122"/>
                <a:cs typeface="微软雅黑" panose="020B0503020204020204" charset="-122"/>
              </a:rPr>
              <a:t>                   </a:t>
            </a:r>
            <a:r>
              <a:rPr lang="zh-CN" altLang="en-US" sz="2000" dirty="0" smtClean="0">
                <a:latin typeface="微软雅黑" panose="020B0503020204020204" charset="-122"/>
                <a:ea typeface="微软雅黑" panose="020B0503020204020204" charset="-122"/>
                <a:cs typeface="微软雅黑" panose="020B0503020204020204" charset="-122"/>
              </a:rPr>
              <a:t> </a:t>
            </a:r>
            <a:r>
              <a:rPr lang="zh-CN" altLang="en-US" sz="2000" dirty="0">
                <a:latin typeface="微软雅黑" panose="020B0503020204020204" charset="-122"/>
                <a:ea typeface="微软雅黑" panose="020B0503020204020204" charset="-122"/>
                <a:cs typeface="微软雅黑" panose="020B0503020204020204" charset="-122"/>
              </a:rPr>
              <a:t>exit;</a:t>
            </a:r>
            <a:endParaRPr lang="zh-CN" altLang="en-US" sz="2000" dirty="0">
              <a:latin typeface="微软雅黑" panose="020B0503020204020204" charset="-122"/>
              <a:ea typeface="微软雅黑" panose="020B0503020204020204" charset="-122"/>
              <a:cs typeface="微软雅黑" panose="020B0503020204020204" charset="-122"/>
            </a:endParaRPr>
          </a:p>
          <a:p>
            <a:pPr marL="0" indent="0">
              <a:lnSpc>
                <a:spcPct val="150000"/>
              </a:lnSpc>
              <a:spcBef>
                <a:spcPts val="20"/>
              </a:spcBef>
              <a:spcAft>
                <a:spcPts val="0"/>
              </a:spcAft>
              <a:buNone/>
            </a:pPr>
            <a:r>
              <a:rPr lang="zh-CN" altLang="en-US" sz="2000" dirty="0">
                <a:latin typeface="微软雅黑" panose="020B0503020204020204" charset="-122"/>
                <a:ea typeface="微软雅黑" panose="020B0503020204020204" charset="-122"/>
                <a:cs typeface="微软雅黑" panose="020B0503020204020204" charset="-122"/>
              </a:rPr>
              <a:t>  </a:t>
            </a:r>
            <a:r>
              <a:rPr lang="en-US" altLang="zh-CN" sz="2000" dirty="0">
                <a:latin typeface="微软雅黑" panose="020B0503020204020204" charset="-122"/>
                <a:ea typeface="微软雅黑" panose="020B0503020204020204" charset="-122"/>
                <a:cs typeface="微软雅黑" panose="020B0503020204020204" charset="-122"/>
              </a:rPr>
              <a:t> }</a:t>
            </a:r>
            <a:endParaRPr lang="zh-CN" altLang="en-US" sz="2000" dirty="0">
              <a:latin typeface="微软雅黑" panose="020B0503020204020204" charset="-122"/>
              <a:ea typeface="微软雅黑" panose="020B0503020204020204" charset="-122"/>
              <a:cs typeface="微软雅黑" panose="020B0503020204020204" charset="-122"/>
            </a:endParaRPr>
          </a:p>
          <a:p>
            <a:pPr marL="0" indent="0">
              <a:lnSpc>
                <a:spcPct val="150000"/>
              </a:lnSpc>
              <a:spcBef>
                <a:spcPts val="20"/>
              </a:spcBef>
              <a:spcAft>
                <a:spcPts val="0"/>
              </a:spcAft>
              <a:buNone/>
            </a:pPr>
            <a:r>
              <a:rPr lang="zh-CN" altLang="en-US" sz="2000" dirty="0">
                <a:latin typeface="微软雅黑" panose="020B0503020204020204" charset="-122"/>
                <a:ea typeface="微软雅黑" panose="020B0503020204020204" charset="-122"/>
                <a:cs typeface="微软雅黑" panose="020B0503020204020204" charset="-122"/>
              </a:rPr>
              <a:t> </a:t>
            </a:r>
            <a:r>
              <a:rPr lang="en-US" altLang="zh-CN" sz="2000" dirty="0">
                <a:latin typeface="微软雅黑" panose="020B0503020204020204" charset="-122"/>
                <a:ea typeface="微软雅黑" panose="020B0503020204020204" charset="-122"/>
                <a:cs typeface="微软雅黑" panose="020B0503020204020204" charset="-122"/>
              </a:rPr>
              <a:t> </a:t>
            </a:r>
            <a:r>
              <a:rPr lang="zh-CN" altLang="en-US" sz="2000" dirty="0">
                <a:latin typeface="微软雅黑" panose="020B0503020204020204" charset="-122"/>
                <a:ea typeface="微软雅黑" panose="020B0503020204020204" charset="-122"/>
                <a:cs typeface="微软雅黑" panose="020B0503020204020204" charset="-122"/>
              </a:rPr>
              <a:t> dfs(x+1,y,sum);</a:t>
            </a:r>
            <a:endParaRPr lang="zh-CN" altLang="en-US" sz="2000" dirty="0">
              <a:latin typeface="微软雅黑" panose="020B0503020204020204" charset="-122"/>
              <a:ea typeface="微软雅黑" panose="020B0503020204020204" charset="-122"/>
              <a:cs typeface="微软雅黑" panose="020B0503020204020204" charset="-122"/>
            </a:endParaRPr>
          </a:p>
          <a:p>
            <a:pPr marL="0" indent="0">
              <a:lnSpc>
                <a:spcPct val="150000"/>
              </a:lnSpc>
              <a:spcBef>
                <a:spcPts val="20"/>
              </a:spcBef>
              <a:spcAft>
                <a:spcPts val="0"/>
              </a:spcAft>
              <a:buNone/>
            </a:pPr>
            <a:r>
              <a:rPr lang="zh-CN" altLang="en-US" sz="2000" dirty="0">
                <a:latin typeface="微软雅黑" panose="020B0503020204020204" charset="-122"/>
                <a:ea typeface="微软雅黑" panose="020B0503020204020204" charset="-122"/>
                <a:cs typeface="微软雅黑" panose="020B0503020204020204" charset="-122"/>
              </a:rPr>
              <a:t>  </a:t>
            </a:r>
            <a:r>
              <a:rPr lang="en-US" altLang="zh-CN" sz="2000" dirty="0">
                <a:latin typeface="微软雅黑" panose="020B0503020204020204" charset="-122"/>
                <a:ea typeface="微软雅黑" panose="020B0503020204020204" charset="-122"/>
                <a:cs typeface="微软雅黑" panose="020B0503020204020204" charset="-122"/>
              </a:rPr>
              <a:t> </a:t>
            </a:r>
            <a:r>
              <a:rPr lang="zh-CN" altLang="en-US" sz="2000" dirty="0">
                <a:latin typeface="微软雅黑" panose="020B0503020204020204" charset="-122"/>
                <a:ea typeface="微软雅黑" panose="020B0503020204020204" charset="-122"/>
                <a:cs typeface="微软雅黑" panose="020B0503020204020204" charset="-122"/>
              </a:rPr>
              <a:t>dfs(x+1,y+1,sum);</a:t>
            </a:r>
            <a:endParaRPr lang="zh-CN" altLang="en-US" sz="2000" dirty="0">
              <a:latin typeface="微软雅黑" panose="020B0503020204020204" charset="-122"/>
              <a:ea typeface="微软雅黑" panose="020B0503020204020204" charset="-122"/>
              <a:cs typeface="微软雅黑" panose="020B0503020204020204" charset="-122"/>
            </a:endParaRPr>
          </a:p>
          <a:p>
            <a:pPr marL="0" indent="0">
              <a:lnSpc>
                <a:spcPct val="150000"/>
              </a:lnSpc>
              <a:spcBef>
                <a:spcPts val="20"/>
              </a:spcBef>
              <a:spcAft>
                <a:spcPts val="0"/>
              </a:spcAft>
              <a:buNone/>
            </a:pPr>
            <a:r>
              <a:rPr lang="en-US" altLang="zh-CN" sz="2000" dirty="0">
                <a:latin typeface="微软雅黑" panose="020B0503020204020204" charset="-122"/>
                <a:ea typeface="微软雅黑" panose="020B0503020204020204" charset="-122"/>
                <a:cs typeface="微软雅黑" panose="020B0503020204020204" charset="-122"/>
              </a:rPr>
              <a:t>}</a:t>
            </a:r>
            <a:endParaRPr lang="en-US" altLang="zh-CN" sz="2000" dirty="0">
              <a:latin typeface="微软雅黑" panose="020B0503020204020204" charset="-122"/>
              <a:ea typeface="微软雅黑" panose="020B0503020204020204" charset="-122"/>
              <a:cs typeface="微软雅黑" panose="020B0503020204020204" charset="-122"/>
            </a:endParaRPr>
          </a:p>
          <a:p>
            <a:pPr marL="0" indent="0">
              <a:lnSpc>
                <a:spcPct val="150000"/>
              </a:lnSpc>
              <a:spcBef>
                <a:spcPts val="20"/>
              </a:spcBef>
              <a:spcAft>
                <a:spcPts val="0"/>
              </a:spcAft>
              <a:buNone/>
            </a:pPr>
            <a:endParaRPr lang="zh-CN" altLang="en-US" sz="2000" dirty="0" smtClean="0">
              <a:latin typeface="微软雅黑" panose="020B0503020204020204" charset="-122"/>
              <a:ea typeface="微软雅黑" panose="020B0503020204020204" charset="-122"/>
              <a:cs typeface="微软雅黑" panose="020B0503020204020204" charset="-122"/>
            </a:endParaRPr>
          </a:p>
          <a:p>
            <a:pPr>
              <a:lnSpc>
                <a:spcPct val="150000"/>
              </a:lnSpc>
              <a:spcBef>
                <a:spcPts val="20"/>
              </a:spcBef>
              <a:spcAft>
                <a:spcPts val="0"/>
              </a:spcAft>
              <a:buFont typeface="Wingdings" panose="05000000000000000000" charset="0"/>
              <a:buChar char=""/>
            </a:pPr>
            <a:r>
              <a:rPr lang="zh-CN" altLang="en-US" sz="2000" dirty="0" smtClean="0">
                <a:latin typeface="微软雅黑" panose="020B0503020204020204" charset="-122"/>
                <a:ea typeface="微软雅黑" panose="020B0503020204020204" charset="-122"/>
                <a:cs typeface="微软雅黑" panose="020B0503020204020204" charset="-122"/>
              </a:rPr>
              <a:t>调</a:t>
            </a:r>
            <a:r>
              <a:rPr lang="zh-CN" altLang="en-US" sz="2000" dirty="0">
                <a:latin typeface="微软雅黑" panose="020B0503020204020204" charset="-122"/>
                <a:ea typeface="微软雅黑" panose="020B0503020204020204" charset="-122"/>
                <a:cs typeface="微软雅黑" panose="020B0503020204020204" charset="-122"/>
              </a:rPr>
              <a:t>用dfs(1,1,0)</a:t>
            </a:r>
            <a:r>
              <a:rPr lang="zh-CN" altLang="en-US" sz="2000" dirty="0" smtClean="0">
                <a:latin typeface="微软雅黑" panose="020B0503020204020204" charset="-122"/>
                <a:ea typeface="微软雅黑" panose="020B0503020204020204" charset="-122"/>
                <a:cs typeface="微软雅黑" panose="020B0503020204020204" charset="-122"/>
              </a:rPr>
              <a:t>，至上而下计算，最后输</a:t>
            </a:r>
            <a:r>
              <a:rPr lang="zh-CN" altLang="en-US" sz="2000" dirty="0">
                <a:latin typeface="微软雅黑" panose="020B0503020204020204" charset="-122"/>
                <a:ea typeface="微软雅黑" panose="020B0503020204020204" charset="-122"/>
                <a:cs typeface="微软雅黑" panose="020B0503020204020204" charset="-122"/>
              </a:rPr>
              <a:t>出ans。</a:t>
            </a:r>
            <a:endParaRPr lang="zh-CN" altLang="en-US" sz="2000" dirty="0">
              <a:latin typeface="微软雅黑" panose="020B0503020204020204" charset="-122"/>
              <a:ea typeface="微软雅黑" panose="020B0503020204020204" charset="-122"/>
              <a:cs typeface="微软雅黑" panose="020B0503020204020204" charset="-122"/>
            </a:endParaRPr>
          </a:p>
          <a:p>
            <a:pPr>
              <a:lnSpc>
                <a:spcPct val="150000"/>
              </a:lnSpc>
              <a:spcBef>
                <a:spcPts val="20"/>
              </a:spcBef>
              <a:spcAft>
                <a:spcPts val="0"/>
              </a:spcAft>
              <a:buFont typeface="Wingdings" panose="05000000000000000000" charset="0"/>
              <a:buChar char=""/>
            </a:pPr>
            <a:r>
              <a:rPr lang="zh-CN" altLang="en-US" sz="2000" dirty="0">
                <a:latin typeface="微软雅黑" panose="020B0503020204020204" charset="-122"/>
                <a:ea typeface="微软雅黑" panose="020B0503020204020204" charset="-122"/>
                <a:cs typeface="微软雅黑" panose="020B0503020204020204" charset="-122"/>
              </a:rPr>
              <a:t>本质上是穷举打擂台，</a:t>
            </a:r>
            <a:r>
              <a:rPr lang="zh-CN" altLang="en-US" sz="2000" dirty="0">
                <a:latin typeface="微软雅黑" panose="020B0503020204020204" charset="-122"/>
                <a:ea typeface="微软雅黑" panose="020B0503020204020204" charset="-122"/>
                <a:cs typeface="微软雅黑" panose="020B0503020204020204" charset="-122"/>
              </a:rPr>
              <a:t>时间复杂度</a:t>
            </a:r>
            <a:r>
              <a:rPr lang="en-US" altLang="zh-CN" sz="2000" dirty="0">
                <a:latin typeface="微软雅黑" panose="020B0503020204020204" charset="-122"/>
                <a:ea typeface="微软雅黑" panose="020B0503020204020204" charset="-122"/>
                <a:cs typeface="微软雅黑" panose="020B0503020204020204" charset="-122"/>
              </a:rPr>
              <a:t>2^n</a:t>
            </a:r>
            <a:r>
              <a:rPr lang="zh-CN" altLang="en-US" sz="2000" dirty="0">
                <a:latin typeface="微软雅黑" panose="020B0503020204020204" charset="-122"/>
                <a:ea typeface="微软雅黑" panose="020B0503020204020204" charset="-122"/>
                <a:cs typeface="微软雅黑" panose="020B0503020204020204" charset="-122"/>
              </a:rPr>
              <a:t>。</a:t>
            </a:r>
            <a:endParaRPr lang="zh-CN" altLang="en-US" sz="2000" dirty="0">
              <a:latin typeface="微软雅黑" panose="020B0503020204020204" charset="-122"/>
              <a:ea typeface="微软雅黑" panose="020B0503020204020204" charset="-122"/>
              <a:cs typeface="微软雅黑" panose="020B0503020204020204" charset="-122"/>
            </a:endParaRPr>
          </a:p>
        </p:txBody>
      </p:sp>
      <p:graphicFrame>
        <p:nvGraphicFramePr>
          <p:cNvPr id="13316" name="Object 4"/>
          <p:cNvGraphicFramePr/>
          <p:nvPr/>
        </p:nvGraphicFramePr>
        <p:xfrm>
          <a:off x="4788535" y="2924810"/>
          <a:ext cx="3138170" cy="2150110"/>
        </p:xfrm>
        <a:graphic>
          <a:graphicData uri="http://schemas.openxmlformats.org/presentationml/2006/ole">
            <mc:AlternateContent xmlns:mc="http://schemas.openxmlformats.org/markup-compatibility/2006">
              <mc:Choice xmlns:v="urn:schemas-microsoft-com:vml" Requires="v">
                <p:oleObj spid="_x0000_s13363" name="" r:id="rId1" imgW="3489325" imgH="2109470" progId="Paint.Picture">
                  <p:embed/>
                </p:oleObj>
              </mc:Choice>
              <mc:Fallback>
                <p:oleObj name="" r:id="rId1" imgW="3489325" imgH="2109470" progId="Paint.Picture">
                  <p:embed/>
                  <p:pic>
                    <p:nvPicPr>
                      <p:cNvPr id="0" name="Object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535" y="2924810"/>
                        <a:ext cx="3138170" cy="2150110"/>
                      </a:xfrm>
                      <a:prstGeom prst="rect">
                        <a:avLst/>
                      </a:prstGeom>
                      <a:noFill/>
                      <a:ln>
                        <a:noFill/>
                      </a:ln>
                    </p:spPr>
                  </p:pic>
                </p:oleObj>
              </mc:Fallback>
            </mc:AlternateContent>
          </a:graphicData>
        </a:graphic>
      </p:graphicFrame>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内容占位符 2"/>
          <p:cNvSpPr>
            <a:spLocks noGrp="1" noChangeArrowheads="1"/>
          </p:cNvSpPr>
          <p:nvPr>
            <p:ph idx="4294967295"/>
          </p:nvPr>
        </p:nvSpPr>
        <p:spPr>
          <a:xfrm>
            <a:off x="396240" y="194310"/>
            <a:ext cx="8426450" cy="6470015"/>
          </a:xfrm>
        </p:spPr>
        <p:txBody>
          <a:bodyPr>
            <a:normAutofit lnSpcReduction="20000"/>
          </a:bodyPr>
          <a:lstStyle/>
          <a:p>
            <a:pPr>
              <a:lnSpc>
                <a:spcPct val="130000"/>
              </a:lnSpc>
              <a:spcBef>
                <a:spcPts val="600"/>
              </a:spcBef>
              <a:spcAft>
                <a:spcPts val="0"/>
              </a:spcAft>
              <a:buFont typeface="Wingdings" panose="05000000000000000000" charset="0"/>
              <a:buChar char=""/>
            </a:pP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一个“描述问题”式的深搜写法：</a:t>
            </a:r>
            <a:endParaRPr lang="zh-CN" altLang="en-US" sz="2400" dirty="0">
              <a:solidFill>
                <a:srgbClr val="FF0000"/>
              </a:solidFill>
              <a:latin typeface="微软雅黑" panose="020B0503020204020204" charset="-122"/>
              <a:ea typeface="微软雅黑" panose="020B0503020204020204" charset="-122"/>
              <a:cs typeface="微软雅黑" panose="020B0503020204020204" charset="-122"/>
            </a:endParaRPr>
          </a:p>
          <a:p>
            <a:pPr>
              <a:lnSpc>
                <a:spcPct val="130000"/>
              </a:lnSpc>
              <a:spcBef>
                <a:spcPts val="600"/>
              </a:spcBef>
              <a:spcAft>
                <a:spcPts val="0"/>
              </a:spcAft>
              <a:buNone/>
            </a:pPr>
            <a:r>
              <a:rPr lang="en-US" altLang="zh-CN" sz="2000" dirty="0">
                <a:latin typeface="微软雅黑" panose="020B0503020204020204" charset="-122"/>
                <a:ea typeface="微软雅黑" panose="020B0503020204020204" charset="-122"/>
                <a:cs typeface="微软雅黑" panose="020B0503020204020204" charset="-122"/>
              </a:rPr>
              <a:t>int</a:t>
            </a:r>
            <a:r>
              <a:rPr lang="zh-CN" altLang="en-US" sz="2000" dirty="0">
                <a:latin typeface="微软雅黑" panose="020B0503020204020204" charset="-122"/>
                <a:ea typeface="微软雅黑" panose="020B0503020204020204" charset="-122"/>
                <a:cs typeface="微软雅黑" panose="020B0503020204020204" charset="-122"/>
              </a:rPr>
              <a:t> opt(</a:t>
            </a:r>
            <a:r>
              <a:rPr lang="en-US" altLang="zh-CN" sz="2000" dirty="0">
                <a:latin typeface="微软雅黑" panose="020B0503020204020204" charset="-122"/>
                <a:ea typeface="微软雅黑" panose="020B0503020204020204" charset="-122"/>
                <a:cs typeface="微软雅黑" panose="020B0503020204020204" charset="-122"/>
              </a:rPr>
              <a:t>int </a:t>
            </a:r>
            <a:r>
              <a:rPr lang="zh-CN" altLang="en-US" sz="2000" dirty="0">
                <a:latin typeface="微软雅黑" panose="020B0503020204020204" charset="-122"/>
                <a:ea typeface="微软雅黑" panose="020B0503020204020204" charset="-122"/>
                <a:cs typeface="微软雅黑" panose="020B0503020204020204" charset="-122"/>
              </a:rPr>
              <a:t>x,y)</a:t>
            </a:r>
            <a:r>
              <a:rPr lang="en-US" altLang="zh-CN" sz="2000" dirty="0">
                <a:latin typeface="微软雅黑" panose="020B0503020204020204" charset="-122"/>
                <a:ea typeface="微软雅黑" panose="020B0503020204020204" charset="-122"/>
                <a:cs typeface="微软雅黑" panose="020B0503020204020204" charset="-122"/>
              </a:rPr>
              <a:t>{</a:t>
            </a:r>
            <a:endParaRPr lang="zh-CN" altLang="en-US" sz="2000" dirty="0">
              <a:latin typeface="微软雅黑" panose="020B0503020204020204" charset="-122"/>
              <a:ea typeface="微软雅黑" panose="020B0503020204020204" charset="-122"/>
              <a:cs typeface="微软雅黑" panose="020B0503020204020204" charset="-122"/>
            </a:endParaRPr>
          </a:p>
          <a:p>
            <a:pPr marL="0" indent="0">
              <a:lnSpc>
                <a:spcPct val="130000"/>
              </a:lnSpc>
              <a:spcBef>
                <a:spcPts val="600"/>
              </a:spcBef>
              <a:spcAft>
                <a:spcPts val="0"/>
              </a:spcAft>
              <a:buNone/>
            </a:pPr>
            <a:r>
              <a:rPr lang="zh-CN" altLang="en-US" sz="2000" dirty="0">
                <a:latin typeface="微软雅黑" panose="020B0503020204020204" charset="-122"/>
                <a:ea typeface="微软雅黑" panose="020B0503020204020204" charset="-122"/>
                <a:cs typeface="微软雅黑" panose="020B0503020204020204" charset="-122"/>
              </a:rPr>
              <a:t>  </a:t>
            </a:r>
            <a:r>
              <a:rPr lang="en-US" altLang="zh-CN" sz="2000" dirty="0">
                <a:latin typeface="微软雅黑" panose="020B0503020204020204" charset="-122"/>
                <a:ea typeface="微软雅黑" panose="020B0503020204020204" charset="-122"/>
                <a:cs typeface="微软雅黑" panose="020B0503020204020204" charset="-122"/>
              </a:rPr>
              <a:t>   </a:t>
            </a:r>
            <a:r>
              <a:rPr lang="zh-CN" altLang="en-US" sz="2000" dirty="0">
                <a:latin typeface="微软雅黑" panose="020B0503020204020204" charset="-122"/>
                <a:ea typeface="微软雅黑" panose="020B0503020204020204" charset="-122"/>
                <a:cs typeface="微软雅黑" panose="020B0503020204020204" charset="-122"/>
              </a:rPr>
              <a:t>if </a:t>
            </a:r>
            <a:r>
              <a:rPr lang="en-US" altLang="zh-CN" sz="2000" dirty="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rPr>
              <a:t>x=</a:t>
            </a:r>
            <a:r>
              <a:rPr lang="en-US" altLang="zh-CN" sz="2000" dirty="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rPr>
              <a:t>n</a:t>
            </a:r>
            <a:r>
              <a:rPr lang="en-US" altLang="zh-CN" sz="2000" dirty="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rPr>
              <a:t> opt</a:t>
            </a:r>
            <a:r>
              <a:rPr lang="en-US" altLang="zh-CN" sz="2000" dirty="0">
                <a:latin typeface="微软雅黑" panose="020B0503020204020204" charset="-122"/>
                <a:ea typeface="微软雅黑" panose="020B0503020204020204" charset="-122"/>
                <a:cs typeface="微软雅黑" panose="020B0503020204020204" charset="-122"/>
              </a:rPr>
              <a:t> </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 </a:t>
            </a:r>
            <a:r>
              <a:rPr lang="zh-CN" altLang="en-US" sz="2000" dirty="0">
                <a:latin typeface="微软雅黑" panose="020B0503020204020204" charset="-122"/>
                <a:ea typeface="微软雅黑" panose="020B0503020204020204" charset="-122"/>
                <a:cs typeface="微软雅黑" panose="020B0503020204020204" charset="-122"/>
              </a:rPr>
              <a:t>a[x</a:t>
            </a:r>
            <a:r>
              <a:rPr lang="en-US" altLang="zh-CN" sz="2000" dirty="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rPr>
              <a:t>y]</a:t>
            </a:r>
            <a:r>
              <a:rPr lang="en-US" altLang="zh-CN" sz="2000" dirty="0">
                <a:latin typeface="微软雅黑" panose="020B0503020204020204" charset="-122"/>
                <a:ea typeface="微软雅黑" panose="020B0503020204020204" charset="-122"/>
                <a:cs typeface="微软雅黑" panose="020B0503020204020204" charset="-122"/>
              </a:rPr>
              <a:t>;</a:t>
            </a:r>
            <a:endParaRPr lang="zh-CN" altLang="en-US" sz="2000" dirty="0">
              <a:latin typeface="微软雅黑" panose="020B0503020204020204" charset="-122"/>
              <a:ea typeface="微软雅黑" panose="020B0503020204020204" charset="-122"/>
              <a:cs typeface="微软雅黑" panose="020B0503020204020204" charset="-122"/>
            </a:endParaRPr>
          </a:p>
          <a:p>
            <a:pPr marL="0" indent="0">
              <a:lnSpc>
                <a:spcPct val="130000"/>
              </a:lnSpc>
              <a:spcBef>
                <a:spcPts val="600"/>
              </a:spcBef>
              <a:spcAft>
                <a:spcPts val="0"/>
              </a:spcAft>
              <a:buNone/>
            </a:pPr>
            <a:r>
              <a:rPr lang="zh-CN" altLang="en-US" sz="2000" dirty="0">
                <a:latin typeface="微软雅黑" panose="020B0503020204020204" charset="-122"/>
                <a:ea typeface="微软雅黑" panose="020B0503020204020204" charset="-122"/>
                <a:cs typeface="微软雅黑" panose="020B0503020204020204" charset="-122"/>
              </a:rPr>
              <a:t>     </a:t>
            </a:r>
            <a:r>
              <a:rPr lang="zh-CN" altLang="en-US" sz="2000" dirty="0" smtClean="0">
                <a:latin typeface="微软雅黑" panose="020B0503020204020204" charset="-122"/>
                <a:ea typeface="微软雅黑" panose="020B0503020204020204" charset="-122"/>
                <a:cs typeface="微软雅黑" panose="020B0503020204020204" charset="-122"/>
              </a:rPr>
              <a:t>else </a:t>
            </a:r>
            <a:r>
              <a:rPr lang="zh-CN" altLang="en-US" sz="2000" dirty="0">
                <a:latin typeface="微软雅黑" panose="020B0503020204020204" charset="-122"/>
                <a:ea typeface="微软雅黑" panose="020B0503020204020204" charset="-122"/>
                <a:cs typeface="微软雅黑" panose="020B0503020204020204" charset="-122"/>
              </a:rPr>
              <a:t>opt</a:t>
            </a:r>
            <a:r>
              <a:rPr lang="en-US" altLang="zh-CN" sz="2000" dirty="0">
                <a:latin typeface="微软雅黑" panose="020B0503020204020204" charset="-122"/>
                <a:ea typeface="微软雅黑" panose="020B0503020204020204" charset="-122"/>
                <a:cs typeface="微软雅黑" panose="020B0503020204020204" charset="-122"/>
              </a:rPr>
              <a:t> </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 </a:t>
            </a:r>
            <a:r>
              <a:rPr lang="zh-CN" altLang="en-US" sz="2000" dirty="0">
                <a:latin typeface="微软雅黑" panose="020B0503020204020204" charset="-122"/>
                <a:ea typeface="微软雅黑" panose="020B0503020204020204" charset="-122"/>
                <a:cs typeface="微软雅黑" panose="020B0503020204020204" charset="-122"/>
              </a:rPr>
              <a:t>a[x</a:t>
            </a:r>
            <a:r>
              <a:rPr lang="en-US" altLang="zh-CN" sz="2000" dirty="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rPr>
              <a:t>y]</a:t>
            </a:r>
            <a:r>
              <a:rPr lang="en-US" altLang="zh-CN" sz="2000" dirty="0">
                <a:latin typeface="微软雅黑" panose="020B0503020204020204" charset="-122"/>
                <a:ea typeface="微软雅黑" panose="020B0503020204020204" charset="-122"/>
                <a:cs typeface="微软雅黑" panose="020B0503020204020204" charset="-122"/>
              </a:rPr>
              <a:t> </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 </a:t>
            </a:r>
            <a:r>
              <a:rPr lang="zh-CN" altLang="en-US" sz="2000" dirty="0">
                <a:latin typeface="微软雅黑" panose="020B0503020204020204" charset="-122"/>
                <a:ea typeface="微软雅黑" panose="020B0503020204020204" charset="-122"/>
                <a:cs typeface="微软雅黑" panose="020B0503020204020204" charset="-122"/>
              </a:rPr>
              <a:t>max(opt(x+1,y),opt(x+1,y+1));</a:t>
            </a:r>
            <a:endParaRPr lang="zh-CN" altLang="en-US" sz="2000" dirty="0">
              <a:latin typeface="微软雅黑" panose="020B0503020204020204" charset="-122"/>
              <a:ea typeface="微软雅黑" panose="020B0503020204020204" charset="-122"/>
              <a:cs typeface="微软雅黑" panose="020B0503020204020204" charset="-122"/>
            </a:endParaRPr>
          </a:p>
          <a:p>
            <a:pPr marL="0" indent="0">
              <a:lnSpc>
                <a:spcPct val="130000"/>
              </a:lnSpc>
              <a:spcBef>
                <a:spcPts val="600"/>
              </a:spcBef>
              <a:spcAft>
                <a:spcPts val="0"/>
              </a:spcAft>
              <a:buNone/>
            </a:pPr>
            <a:r>
              <a:rPr lang="en-US" altLang="zh-CN" sz="2000" dirty="0">
                <a:latin typeface="微软雅黑" panose="020B0503020204020204" charset="-122"/>
                <a:ea typeface="微软雅黑" panose="020B0503020204020204" charset="-122"/>
                <a:cs typeface="微软雅黑" panose="020B0503020204020204" charset="-122"/>
              </a:rPr>
              <a:t>}</a:t>
            </a:r>
            <a:endParaRPr lang="zh-CN" altLang="en-US" sz="2000" dirty="0">
              <a:latin typeface="微软雅黑" panose="020B0503020204020204" charset="-122"/>
              <a:ea typeface="微软雅黑" panose="020B0503020204020204" charset="-122"/>
              <a:cs typeface="微软雅黑" panose="020B0503020204020204" charset="-122"/>
            </a:endParaRPr>
          </a:p>
          <a:p>
            <a:pPr>
              <a:lnSpc>
                <a:spcPct val="130000"/>
              </a:lnSpc>
              <a:spcBef>
                <a:spcPts val="600"/>
              </a:spcBef>
              <a:spcAft>
                <a:spcPts val="0"/>
              </a:spcAft>
              <a:buFont typeface="Wingdings" panose="05000000000000000000" charset="0"/>
              <a:buChar char=""/>
            </a:pPr>
            <a:r>
              <a:rPr lang="zh-CN" altLang="en-US" sz="2000" dirty="0" smtClean="0">
                <a:latin typeface="微软雅黑" panose="020B0503020204020204" charset="-122"/>
                <a:ea typeface="微软雅黑" panose="020B0503020204020204" charset="-122"/>
                <a:cs typeface="微软雅黑" panose="020B0503020204020204" charset="-122"/>
              </a:rPr>
              <a:t>由下至上</a:t>
            </a:r>
            <a:r>
              <a:rPr lang="zh-CN" altLang="en-US" sz="2000" dirty="0" smtClean="0">
                <a:latin typeface="微软雅黑" panose="020B0503020204020204" charset="-122"/>
                <a:ea typeface="微软雅黑" panose="020B0503020204020204" charset="-122"/>
                <a:cs typeface="微软雅黑" panose="020B0503020204020204" charset="-122"/>
                <a:sym typeface="+mn-ea"/>
              </a:rPr>
              <a:t>递归求最大和，</a:t>
            </a:r>
            <a:r>
              <a:rPr lang="zh-CN" altLang="en-US" sz="2000" dirty="0" smtClean="0">
                <a:latin typeface="微软雅黑" panose="020B0503020204020204" charset="-122"/>
                <a:ea typeface="微软雅黑" panose="020B0503020204020204" charset="-122"/>
                <a:cs typeface="微软雅黑" panose="020B0503020204020204" charset="-122"/>
              </a:rPr>
              <a:t>答案为</a:t>
            </a:r>
            <a:r>
              <a:rPr lang="zh-CN" altLang="en-US" sz="2000" dirty="0">
                <a:latin typeface="微软雅黑" panose="020B0503020204020204" charset="-122"/>
                <a:ea typeface="微软雅黑" panose="020B0503020204020204" charset="-122"/>
                <a:cs typeface="微软雅黑" panose="020B0503020204020204" charset="-122"/>
              </a:rPr>
              <a:t>opt(1,1)。</a:t>
            </a:r>
            <a:endParaRPr lang="zh-CN" altLang="en-US" sz="2000" dirty="0">
              <a:latin typeface="微软雅黑" panose="020B0503020204020204" charset="-122"/>
              <a:ea typeface="微软雅黑" panose="020B0503020204020204" charset="-122"/>
              <a:cs typeface="微软雅黑" panose="020B0503020204020204" charset="-122"/>
            </a:endParaRPr>
          </a:p>
          <a:p>
            <a:pPr>
              <a:lnSpc>
                <a:spcPct val="130000"/>
              </a:lnSpc>
              <a:spcBef>
                <a:spcPts val="600"/>
              </a:spcBef>
              <a:spcAft>
                <a:spcPts val="0"/>
              </a:spcAft>
              <a:buFont typeface="Wingdings" panose="05000000000000000000" charset="0"/>
              <a:buChar char=""/>
            </a:pPr>
            <a:r>
              <a:rPr lang="zh-CN" altLang="en-US" sz="2000" dirty="0">
                <a:latin typeface="微软雅黑" panose="020B0503020204020204" charset="-122"/>
                <a:ea typeface="微软雅黑" panose="020B0503020204020204" charset="-122"/>
                <a:cs typeface="微软雅黑" panose="020B0503020204020204" charset="-122"/>
              </a:rPr>
              <a:t>其实，这个写法已经离动态规划非常接近了。涉及前面提到的两个重要概念和思想：</a:t>
            </a:r>
            <a:endParaRPr lang="zh-CN" altLang="en-US" sz="2000" dirty="0">
              <a:latin typeface="微软雅黑" panose="020B0503020204020204" charset="-122"/>
              <a:ea typeface="微软雅黑" panose="020B0503020204020204" charset="-122"/>
              <a:cs typeface="微软雅黑" panose="020B0503020204020204" charset="-122"/>
            </a:endParaRPr>
          </a:p>
          <a:p>
            <a:pPr lvl="1">
              <a:lnSpc>
                <a:spcPct val="130000"/>
              </a:lnSpc>
              <a:spcBef>
                <a:spcPts val="600"/>
              </a:spcBef>
              <a:spcAft>
                <a:spcPts val="0"/>
              </a:spcAft>
              <a:buFont typeface="Wingdings" panose="05000000000000000000" charset="0"/>
              <a:buChar char=""/>
            </a:pPr>
            <a:r>
              <a:rPr lang="zh-CN" altLang="en-US" sz="1750" dirty="0">
                <a:solidFill>
                  <a:schemeClr val="tx1"/>
                </a:solidFill>
                <a:latin typeface="微软雅黑" panose="020B0503020204020204" charset="-122"/>
                <a:ea typeface="微软雅黑" panose="020B0503020204020204" charset="-122"/>
                <a:cs typeface="微软雅黑" panose="020B0503020204020204" charset="-122"/>
                <a:sym typeface="+mn-ea"/>
              </a:rPr>
              <a:t>opt(x,y) 是对问题的描述，称之为“状态”。</a:t>
            </a:r>
            <a:endParaRPr lang="zh-CN" altLang="en-US" sz="1750"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lvl="1">
              <a:lnSpc>
                <a:spcPct val="130000"/>
              </a:lnSpc>
              <a:spcBef>
                <a:spcPts val="600"/>
              </a:spcBef>
              <a:spcAft>
                <a:spcPts val="0"/>
              </a:spcAft>
              <a:buFont typeface="Wingdings" panose="05000000000000000000" charset="0"/>
              <a:buChar char=""/>
            </a:pPr>
            <a:r>
              <a:rPr lang="zh-CN" altLang="en-US" sz="1750" dirty="0">
                <a:solidFill>
                  <a:schemeClr val="tx1"/>
                </a:solidFill>
                <a:latin typeface="微软雅黑" panose="020B0503020204020204" charset="-122"/>
                <a:ea typeface="微软雅黑" panose="020B0503020204020204" charset="-122"/>
                <a:cs typeface="微软雅黑" panose="020B0503020204020204" charset="-122"/>
                <a:sym typeface="+mn-ea"/>
              </a:rPr>
              <a:t>opt(x,y)=a[x</a:t>
            </a:r>
            <a:r>
              <a:rPr lang="en-US" altLang="zh-CN" sz="1750"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750" dirty="0">
                <a:solidFill>
                  <a:schemeClr val="tx1"/>
                </a:solidFill>
                <a:latin typeface="微软雅黑" panose="020B0503020204020204" charset="-122"/>
                <a:ea typeface="微软雅黑" panose="020B0503020204020204" charset="-122"/>
                <a:cs typeface="微软雅黑" panose="020B0503020204020204" charset="-122"/>
                <a:sym typeface="+mn-ea"/>
              </a:rPr>
              <a:t>y]+max(opt(x+1,y),opt(x+1,y+1))是对不同状态之间逻辑关系的描述，称之为“状态转移方程</a:t>
            </a:r>
            <a:r>
              <a:rPr lang="zh-CN" altLang="en-US" sz="1750" dirty="0">
                <a:solidFill>
                  <a:schemeClr val="tx1"/>
                </a:solidFill>
                <a:latin typeface="微软雅黑" panose="020B0503020204020204" charset="-122"/>
                <a:ea typeface="微软雅黑" panose="020B0503020204020204" charset="-122"/>
                <a:cs typeface="微软雅黑" panose="020B0503020204020204" charset="-122"/>
              </a:rPr>
              <a:t>”。</a:t>
            </a:r>
            <a:endParaRPr lang="zh-CN" altLang="en-US" sz="1750" dirty="0">
              <a:solidFill>
                <a:schemeClr val="tx1"/>
              </a:solidFill>
              <a:latin typeface="微软雅黑" panose="020B0503020204020204" charset="-122"/>
              <a:ea typeface="微软雅黑" panose="020B0503020204020204" charset="-122"/>
              <a:cs typeface="微软雅黑" panose="020B0503020204020204" charset="-122"/>
            </a:endParaRPr>
          </a:p>
          <a:p>
            <a:pPr lvl="0">
              <a:lnSpc>
                <a:spcPct val="130000"/>
              </a:lnSpc>
              <a:spcBef>
                <a:spcPts val="600"/>
              </a:spcBef>
              <a:spcAft>
                <a:spcPts val="0"/>
              </a:spcAft>
              <a:buFont typeface="Wingdings" panose="05000000000000000000" charset="0"/>
              <a:buChar char=""/>
            </a:pPr>
            <a:r>
              <a:rPr lang="zh-CN" altLang="en-US" sz="2000" dirty="0">
                <a:latin typeface="微软雅黑" panose="020B0503020204020204" charset="-122"/>
                <a:ea typeface="微软雅黑" panose="020B0503020204020204" charset="-122"/>
                <a:cs typeface="微软雅黑" panose="020B0503020204020204" charset="-122"/>
                <a:sym typeface="+mn-ea"/>
              </a:rPr>
              <a:t>时间复杂度依然是</a:t>
            </a:r>
            <a:r>
              <a:rPr lang="en-US" altLang="zh-CN" sz="2000" dirty="0">
                <a:latin typeface="微软雅黑" panose="020B0503020204020204" charset="-122"/>
                <a:ea typeface="微软雅黑" panose="020B0503020204020204" charset="-122"/>
                <a:cs typeface="微软雅黑" panose="020B0503020204020204" charset="-122"/>
                <a:sym typeface="+mn-ea"/>
              </a:rPr>
              <a:t>2^n</a:t>
            </a:r>
            <a:r>
              <a:rPr lang="zh-CN" altLang="en-US" sz="2000" dirty="0">
                <a:latin typeface="微软雅黑" panose="020B0503020204020204" charset="-122"/>
                <a:ea typeface="微软雅黑" panose="020B0503020204020204" charset="-122"/>
                <a:cs typeface="微软雅黑" panose="020B0503020204020204" charset="-122"/>
                <a:sym typeface="+mn-ea"/>
              </a:rPr>
              <a:t>，因为有很多的“冗余”计算（重复计算同一个子问题的情况），这种情况可以用“记忆化搜索”来优化。</a:t>
            </a:r>
            <a:endParaRPr lang="zh-CN" altLang="en-US" sz="2000" dirty="0">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内容占位符 2"/>
          <p:cNvSpPr>
            <a:spLocks noGrp="1" noChangeArrowheads="1"/>
          </p:cNvSpPr>
          <p:nvPr>
            <p:ph idx="4294967295"/>
          </p:nvPr>
        </p:nvSpPr>
        <p:spPr>
          <a:xfrm>
            <a:off x="395605" y="396240"/>
            <a:ext cx="8244840" cy="5777865"/>
          </a:xfrm>
        </p:spPr>
        <p:txBody>
          <a:bodyPr/>
          <a:lstStyle/>
          <a:p>
            <a:pPr>
              <a:lnSpc>
                <a:spcPct val="110000"/>
              </a:lnSpc>
              <a:spcBef>
                <a:spcPct val="0"/>
              </a:spcBef>
              <a:buFont typeface="Wingdings" panose="05000000000000000000" charset="0"/>
              <a:buChar char=""/>
            </a:pP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一个被称为“记忆化搜索”的版本：</a:t>
            </a:r>
            <a:endParaRPr lang="zh-CN" altLang="en-US" sz="2400" dirty="0">
              <a:solidFill>
                <a:srgbClr val="FF0000"/>
              </a:solidFill>
              <a:latin typeface="微软雅黑" panose="020B0503020204020204" charset="-122"/>
              <a:ea typeface="微软雅黑" panose="020B0503020204020204" charset="-122"/>
              <a:cs typeface="微软雅黑" panose="020B0503020204020204" charset="-122"/>
            </a:endParaRPr>
          </a:p>
          <a:p>
            <a:pPr>
              <a:lnSpc>
                <a:spcPct val="110000"/>
              </a:lnSpc>
              <a:spcBef>
                <a:spcPct val="0"/>
              </a:spcBef>
              <a:buNone/>
            </a:pPr>
            <a:r>
              <a:rPr sz="2000" dirty="0">
                <a:latin typeface="微软雅黑" panose="020B0503020204020204" charset="-122"/>
                <a:ea typeface="微软雅黑" panose="020B0503020204020204" charset="-122"/>
                <a:cs typeface="微软雅黑" panose="020B0503020204020204" charset="-122"/>
              </a:rPr>
              <a:t>int opt(int x,y){</a:t>
            </a:r>
            <a:endParaRPr sz="2000" dirty="0">
              <a:latin typeface="微软雅黑" panose="020B0503020204020204" charset="-122"/>
              <a:ea typeface="微软雅黑" panose="020B0503020204020204" charset="-122"/>
              <a:cs typeface="微软雅黑" panose="020B0503020204020204" charset="-122"/>
            </a:endParaRPr>
          </a:p>
          <a:p>
            <a:pPr marL="0" indent="0">
              <a:lnSpc>
                <a:spcPct val="110000"/>
              </a:lnSpc>
              <a:spcBef>
                <a:spcPct val="0"/>
              </a:spcBef>
              <a:buNone/>
            </a:pPr>
            <a:r>
              <a:rPr sz="2000" dirty="0">
                <a:latin typeface="微软雅黑" panose="020B0503020204020204" charset="-122"/>
                <a:ea typeface="微软雅黑" panose="020B0503020204020204" charset="-122"/>
                <a:cs typeface="微软雅黑" panose="020B0503020204020204" charset="-122"/>
              </a:rPr>
              <a:t> </a:t>
            </a:r>
            <a:r>
              <a:rPr lang="en-US" sz="2000" dirty="0">
                <a:latin typeface="微软雅黑" panose="020B0503020204020204" charset="-122"/>
                <a:ea typeface="微软雅黑" panose="020B0503020204020204" charset="-122"/>
                <a:cs typeface="微软雅黑" panose="020B0503020204020204" charset="-122"/>
              </a:rPr>
              <a:t>  </a:t>
            </a:r>
            <a:r>
              <a:rPr sz="2000" dirty="0">
                <a:latin typeface="微软雅黑" panose="020B0503020204020204" charset="-122"/>
                <a:ea typeface="微软雅黑" panose="020B0503020204020204" charset="-122"/>
                <a:cs typeface="微软雅黑" panose="020B0503020204020204" charset="-122"/>
              </a:rPr>
              <a:t> if(f[x][y] != -1)     </a:t>
            </a:r>
            <a:r>
              <a:rPr lang="en-US" sz="2000" dirty="0">
                <a:latin typeface="微软雅黑" panose="020B0503020204020204" charset="-122"/>
                <a:ea typeface="微软雅黑" panose="020B0503020204020204" charset="-122"/>
                <a:cs typeface="微软雅黑" panose="020B0503020204020204" charset="-122"/>
              </a:rPr>
              <a:t>   </a:t>
            </a:r>
            <a:r>
              <a:rPr sz="2000" dirty="0">
                <a:latin typeface="微软雅黑" panose="020B0503020204020204" charset="-122"/>
                <a:ea typeface="微软雅黑" panose="020B0503020204020204" charset="-122"/>
                <a:cs typeface="微软雅黑" panose="020B0503020204020204" charset="-122"/>
              </a:rPr>
              <a:t>//记忆数组，以空间换时间，-1为初始值</a:t>
            </a:r>
            <a:endParaRPr sz="2000" dirty="0">
              <a:latin typeface="微软雅黑" panose="020B0503020204020204" charset="-122"/>
              <a:ea typeface="微软雅黑" panose="020B0503020204020204" charset="-122"/>
              <a:cs typeface="微软雅黑" panose="020B0503020204020204" charset="-122"/>
            </a:endParaRPr>
          </a:p>
          <a:p>
            <a:pPr marL="0" indent="0">
              <a:lnSpc>
                <a:spcPct val="110000"/>
              </a:lnSpc>
              <a:spcBef>
                <a:spcPct val="0"/>
              </a:spcBef>
              <a:buNone/>
            </a:pPr>
            <a:r>
              <a:rPr sz="2000" dirty="0">
                <a:latin typeface="微软雅黑" panose="020B0503020204020204" charset="-122"/>
                <a:ea typeface="微软雅黑" panose="020B0503020204020204" charset="-122"/>
                <a:cs typeface="微软雅黑" panose="020B0503020204020204" charset="-122"/>
              </a:rPr>
              <a:t>   </a:t>
            </a:r>
            <a:r>
              <a:rPr lang="en-US" sz="2000" dirty="0">
                <a:latin typeface="微软雅黑" panose="020B0503020204020204" charset="-122"/>
                <a:ea typeface="微软雅黑" panose="020B0503020204020204" charset="-122"/>
                <a:cs typeface="微软雅黑" panose="020B0503020204020204" charset="-122"/>
              </a:rPr>
              <a:t>    </a:t>
            </a:r>
            <a:r>
              <a:rPr sz="2000" dirty="0">
                <a:latin typeface="微软雅黑" panose="020B0503020204020204" charset="-122"/>
                <a:ea typeface="微软雅黑" panose="020B0503020204020204" charset="-122"/>
                <a:cs typeface="微软雅黑" panose="020B0503020204020204" charset="-122"/>
              </a:rPr>
              <a:t>  opt = f[x][y];     //直接查表，而不需要再去计算</a:t>
            </a:r>
            <a:endParaRPr sz="2000" dirty="0">
              <a:latin typeface="微软雅黑" panose="020B0503020204020204" charset="-122"/>
              <a:ea typeface="微软雅黑" panose="020B0503020204020204" charset="-122"/>
              <a:cs typeface="微软雅黑" panose="020B0503020204020204" charset="-122"/>
            </a:endParaRPr>
          </a:p>
          <a:p>
            <a:pPr marL="0" indent="0">
              <a:lnSpc>
                <a:spcPct val="110000"/>
              </a:lnSpc>
              <a:spcBef>
                <a:spcPct val="0"/>
              </a:spcBef>
              <a:buNone/>
            </a:pPr>
            <a:r>
              <a:rPr sz="2000" dirty="0">
                <a:latin typeface="微软雅黑" panose="020B0503020204020204" charset="-122"/>
                <a:ea typeface="微软雅黑" panose="020B0503020204020204" charset="-122"/>
                <a:cs typeface="微软雅黑" panose="020B0503020204020204" charset="-122"/>
              </a:rPr>
              <a:t>  </a:t>
            </a:r>
            <a:r>
              <a:rPr lang="en-US" sz="2000" dirty="0">
                <a:latin typeface="微软雅黑" panose="020B0503020204020204" charset="-122"/>
                <a:ea typeface="微软雅黑" panose="020B0503020204020204" charset="-122"/>
                <a:cs typeface="微软雅黑" panose="020B0503020204020204" charset="-122"/>
              </a:rPr>
              <a:t>  </a:t>
            </a:r>
            <a:r>
              <a:rPr sz="2000" dirty="0">
                <a:latin typeface="微软雅黑" panose="020B0503020204020204" charset="-122"/>
                <a:ea typeface="微软雅黑" panose="020B0503020204020204" charset="-122"/>
                <a:cs typeface="微软雅黑" panose="020B0503020204020204" charset="-122"/>
              </a:rPr>
              <a:t>else if(x == n) </a:t>
            </a:r>
            <a:endParaRPr sz="2000" dirty="0">
              <a:latin typeface="微软雅黑" panose="020B0503020204020204" charset="-122"/>
              <a:ea typeface="微软雅黑" panose="020B0503020204020204" charset="-122"/>
              <a:cs typeface="微软雅黑" panose="020B0503020204020204" charset="-122"/>
            </a:endParaRPr>
          </a:p>
          <a:p>
            <a:pPr marL="0" indent="0">
              <a:lnSpc>
                <a:spcPct val="110000"/>
              </a:lnSpc>
              <a:spcBef>
                <a:spcPct val="0"/>
              </a:spcBef>
              <a:buNone/>
            </a:pPr>
            <a:r>
              <a:rPr sz="2000" dirty="0">
                <a:latin typeface="微软雅黑" panose="020B0503020204020204" charset="-122"/>
                <a:ea typeface="微软雅黑" panose="020B0503020204020204" charset="-122"/>
                <a:cs typeface="微软雅黑" panose="020B0503020204020204" charset="-122"/>
              </a:rPr>
              <a:t>    </a:t>
            </a:r>
            <a:r>
              <a:rPr lang="en-US" sz="2000" dirty="0">
                <a:latin typeface="微软雅黑" panose="020B0503020204020204" charset="-122"/>
                <a:ea typeface="微软雅黑" panose="020B0503020204020204" charset="-122"/>
                <a:cs typeface="微软雅黑" panose="020B0503020204020204" charset="-122"/>
              </a:rPr>
              <a:t>          </a:t>
            </a:r>
            <a:r>
              <a:rPr sz="2000" dirty="0">
                <a:latin typeface="微软雅黑" panose="020B0503020204020204" charset="-122"/>
                <a:ea typeface="微软雅黑" panose="020B0503020204020204" charset="-122"/>
                <a:cs typeface="微软雅黑" panose="020B0503020204020204" charset="-122"/>
              </a:rPr>
              <a:t>  opt = a[x][y];</a:t>
            </a:r>
            <a:endParaRPr sz="2000" dirty="0">
              <a:latin typeface="微软雅黑" panose="020B0503020204020204" charset="-122"/>
              <a:ea typeface="微软雅黑" panose="020B0503020204020204" charset="-122"/>
              <a:cs typeface="微软雅黑" panose="020B0503020204020204" charset="-122"/>
            </a:endParaRPr>
          </a:p>
          <a:p>
            <a:pPr marL="0" indent="0">
              <a:lnSpc>
                <a:spcPct val="110000"/>
              </a:lnSpc>
              <a:spcBef>
                <a:spcPct val="0"/>
              </a:spcBef>
              <a:buNone/>
            </a:pPr>
            <a:r>
              <a:rPr sz="2000" dirty="0">
                <a:latin typeface="微软雅黑" panose="020B0503020204020204" charset="-122"/>
                <a:ea typeface="微软雅黑" panose="020B0503020204020204" charset="-122"/>
                <a:cs typeface="微软雅黑" panose="020B0503020204020204" charset="-122"/>
              </a:rPr>
              <a:t>       </a:t>
            </a:r>
            <a:r>
              <a:rPr lang="en-US" sz="2000" dirty="0">
                <a:latin typeface="微软雅黑" panose="020B0503020204020204" charset="-122"/>
                <a:ea typeface="微软雅黑" panose="020B0503020204020204" charset="-122"/>
                <a:cs typeface="微软雅黑" panose="020B0503020204020204" charset="-122"/>
              </a:rPr>
              <a:t>    </a:t>
            </a:r>
            <a:r>
              <a:rPr sz="2000" dirty="0">
                <a:latin typeface="微软雅黑" panose="020B0503020204020204" charset="-122"/>
                <a:ea typeface="微软雅黑" panose="020B0503020204020204" charset="-122"/>
                <a:cs typeface="微软雅黑" panose="020B0503020204020204" charset="-122"/>
              </a:rPr>
              <a:t>else{</a:t>
            </a:r>
            <a:endParaRPr sz="2000" dirty="0">
              <a:latin typeface="微软雅黑" panose="020B0503020204020204" charset="-122"/>
              <a:ea typeface="微软雅黑" panose="020B0503020204020204" charset="-122"/>
              <a:cs typeface="微软雅黑" panose="020B0503020204020204" charset="-122"/>
            </a:endParaRPr>
          </a:p>
          <a:p>
            <a:pPr marL="0" indent="0">
              <a:lnSpc>
                <a:spcPct val="110000"/>
              </a:lnSpc>
              <a:spcBef>
                <a:spcPct val="0"/>
              </a:spcBef>
              <a:buNone/>
            </a:pPr>
            <a:r>
              <a:rPr sz="2000" dirty="0">
                <a:latin typeface="微软雅黑" panose="020B0503020204020204" charset="-122"/>
                <a:ea typeface="微软雅黑" panose="020B0503020204020204" charset="-122"/>
                <a:cs typeface="微软雅黑" panose="020B0503020204020204" charset="-122"/>
              </a:rPr>
              <a:t>             </a:t>
            </a:r>
            <a:r>
              <a:rPr lang="en-US" sz="2000" dirty="0">
                <a:latin typeface="微软雅黑" panose="020B0503020204020204" charset="-122"/>
                <a:ea typeface="微软雅黑" panose="020B0503020204020204" charset="-122"/>
                <a:cs typeface="微软雅黑" panose="020B0503020204020204" charset="-122"/>
              </a:rPr>
              <a:t>     </a:t>
            </a:r>
            <a:r>
              <a:rPr sz="2000" dirty="0">
                <a:latin typeface="微软雅黑" panose="020B0503020204020204" charset="-122"/>
                <a:ea typeface="微软雅黑" panose="020B0503020204020204" charset="-122"/>
                <a:cs typeface="微软雅黑" panose="020B0503020204020204" charset="-122"/>
              </a:rPr>
              <a:t> opt = a[x][y] + max(opt(x+1,y),opt(x+1,y+1));</a:t>
            </a:r>
            <a:endParaRPr sz="2000" dirty="0">
              <a:latin typeface="微软雅黑" panose="020B0503020204020204" charset="-122"/>
              <a:ea typeface="微软雅黑" panose="020B0503020204020204" charset="-122"/>
              <a:cs typeface="微软雅黑" panose="020B0503020204020204" charset="-122"/>
            </a:endParaRPr>
          </a:p>
          <a:p>
            <a:pPr marL="0" indent="0">
              <a:lnSpc>
                <a:spcPct val="110000"/>
              </a:lnSpc>
              <a:spcBef>
                <a:spcPct val="0"/>
              </a:spcBef>
              <a:buNone/>
            </a:pPr>
            <a:r>
              <a:rPr sz="2000" dirty="0">
                <a:latin typeface="微软雅黑" panose="020B0503020204020204" charset="-122"/>
                <a:ea typeface="微软雅黑" panose="020B0503020204020204" charset="-122"/>
                <a:cs typeface="微软雅黑" panose="020B0503020204020204" charset="-122"/>
              </a:rPr>
              <a:t>              </a:t>
            </a:r>
            <a:r>
              <a:rPr lang="en-US" sz="2000" dirty="0">
                <a:latin typeface="微软雅黑" panose="020B0503020204020204" charset="-122"/>
                <a:ea typeface="微软雅黑" panose="020B0503020204020204" charset="-122"/>
                <a:cs typeface="微软雅黑" panose="020B0503020204020204" charset="-122"/>
              </a:rPr>
              <a:t>     </a:t>
            </a:r>
            <a:r>
              <a:rPr sz="2000" dirty="0">
                <a:latin typeface="微软雅黑" panose="020B0503020204020204" charset="-122"/>
                <a:ea typeface="微软雅黑" panose="020B0503020204020204" charset="-122"/>
                <a:cs typeface="微软雅黑" panose="020B0503020204020204" charset="-122"/>
              </a:rPr>
              <a:t>f[x][y] = opt;   //记忆</a:t>
            </a:r>
            <a:endParaRPr sz="2000" dirty="0">
              <a:latin typeface="微软雅黑" panose="020B0503020204020204" charset="-122"/>
              <a:ea typeface="微软雅黑" panose="020B0503020204020204" charset="-122"/>
              <a:cs typeface="微软雅黑" panose="020B0503020204020204" charset="-122"/>
            </a:endParaRPr>
          </a:p>
          <a:p>
            <a:pPr marL="0" indent="0">
              <a:lnSpc>
                <a:spcPct val="110000"/>
              </a:lnSpc>
              <a:spcBef>
                <a:spcPct val="0"/>
              </a:spcBef>
              <a:buNone/>
            </a:pPr>
            <a:r>
              <a:rPr sz="2000" dirty="0">
                <a:latin typeface="微软雅黑" panose="020B0503020204020204" charset="-122"/>
                <a:ea typeface="微软雅黑" panose="020B0503020204020204" charset="-122"/>
                <a:cs typeface="微软雅黑" panose="020B0503020204020204" charset="-122"/>
              </a:rPr>
              <a:t>           }</a:t>
            </a:r>
            <a:endParaRPr sz="2000" dirty="0">
              <a:latin typeface="微软雅黑" panose="020B0503020204020204" charset="-122"/>
              <a:ea typeface="微软雅黑" panose="020B0503020204020204" charset="-122"/>
              <a:cs typeface="微软雅黑" panose="020B0503020204020204" charset="-122"/>
            </a:endParaRPr>
          </a:p>
          <a:p>
            <a:pPr marL="0" indent="0">
              <a:lnSpc>
                <a:spcPct val="110000"/>
              </a:lnSpc>
              <a:spcBef>
                <a:spcPct val="0"/>
              </a:spcBef>
              <a:buNone/>
            </a:pPr>
            <a:r>
              <a:rPr sz="2000" dirty="0">
                <a:latin typeface="微软雅黑" panose="020B0503020204020204" charset="-122"/>
                <a:ea typeface="微软雅黑" panose="020B0503020204020204" charset="-122"/>
                <a:cs typeface="微软雅黑" panose="020B0503020204020204" charset="-122"/>
              </a:rPr>
              <a:t>}</a:t>
            </a:r>
            <a:endParaRPr sz="2000" dirty="0">
              <a:latin typeface="微软雅黑" panose="020B0503020204020204" charset="-122"/>
              <a:ea typeface="微软雅黑" panose="020B0503020204020204" charset="-122"/>
              <a:cs typeface="微软雅黑" panose="020B0503020204020204" charset="-122"/>
            </a:endParaRPr>
          </a:p>
          <a:p>
            <a:pPr>
              <a:lnSpc>
                <a:spcPct val="110000"/>
              </a:lnSpc>
              <a:spcBef>
                <a:spcPct val="0"/>
              </a:spcBef>
              <a:buFont typeface="Wingdings" panose="05000000000000000000" charset="0"/>
              <a:buChar char=""/>
            </a:pPr>
            <a:r>
              <a:rPr lang="zh-CN" altLang="en-US" sz="2000" dirty="0" smtClean="0">
                <a:latin typeface="微软雅黑" panose="020B0503020204020204" charset="-122"/>
                <a:ea typeface="微软雅黑" panose="020B0503020204020204" charset="-122"/>
                <a:cs typeface="微软雅黑" panose="020B0503020204020204" charset="-122"/>
              </a:rPr>
              <a:t>体现了动态规划的核心思想</a:t>
            </a:r>
            <a:r>
              <a:rPr lang="zh-CN" altLang="en-US" sz="2000" dirty="0">
                <a:latin typeface="微软雅黑" panose="020B0503020204020204" charset="-122"/>
                <a:ea typeface="微软雅黑" panose="020B0503020204020204" charset="-122"/>
                <a:cs typeface="微软雅黑" panose="020B0503020204020204" charset="-122"/>
              </a:rPr>
              <a:t>：</a:t>
            </a:r>
            <a:r>
              <a:rPr lang="zh-CN" altLang="en-US" sz="2000" dirty="0">
                <a:solidFill>
                  <a:srgbClr val="FF0000"/>
                </a:solidFill>
                <a:latin typeface="微软雅黑" panose="020B0503020204020204" charset="-122"/>
                <a:ea typeface="微软雅黑" panose="020B0503020204020204" charset="-122"/>
                <a:cs typeface="微软雅黑" panose="020B0503020204020204" charset="-122"/>
              </a:rPr>
              <a:t>减少同一个子问题的重复计算。</a:t>
            </a:r>
            <a:endParaRPr lang="zh-CN" altLang="en-US" sz="2000" dirty="0">
              <a:solidFill>
                <a:srgbClr val="FF0000"/>
              </a:solidFill>
              <a:latin typeface="微软雅黑" panose="020B0503020204020204" charset="-122"/>
              <a:ea typeface="微软雅黑" panose="020B0503020204020204" charset="-122"/>
              <a:cs typeface="微软雅黑" panose="020B0503020204020204" charset="-122"/>
            </a:endParaRPr>
          </a:p>
          <a:p>
            <a:pPr>
              <a:lnSpc>
                <a:spcPct val="110000"/>
              </a:lnSpc>
              <a:spcBef>
                <a:spcPct val="0"/>
              </a:spcBef>
              <a:buFont typeface="Wingdings" panose="05000000000000000000" charset="0"/>
              <a:buChar char=""/>
            </a:pPr>
            <a:r>
              <a:rPr lang="zh-CN" altLang="en-US" sz="2000" dirty="0">
                <a:latin typeface="微软雅黑" panose="020B0503020204020204" charset="-122"/>
                <a:ea typeface="微软雅黑" panose="020B0503020204020204" charset="-122"/>
                <a:cs typeface="微软雅黑" panose="020B0503020204020204" charset="-122"/>
              </a:rPr>
              <a:t>有观点认为：</a:t>
            </a:r>
            <a:r>
              <a:rPr lang="zh-CN" altLang="en-US" sz="2000" dirty="0">
                <a:solidFill>
                  <a:srgbClr val="FF0000"/>
                </a:solidFill>
                <a:latin typeface="微软雅黑" panose="020B0503020204020204" charset="-122"/>
                <a:ea typeface="微软雅黑" panose="020B0503020204020204" charset="-122"/>
                <a:cs typeface="微软雅黑" panose="020B0503020204020204" charset="-122"/>
              </a:rPr>
              <a:t>记忆化搜索 = 动态规划。</a:t>
            </a:r>
            <a:endParaRPr lang="zh-CN" altLang="en-US" sz="2000"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内容占位符 2"/>
          <p:cNvSpPr>
            <a:spLocks noGrp="1" noChangeArrowheads="1"/>
          </p:cNvSpPr>
          <p:nvPr>
            <p:ph idx="4294967295"/>
          </p:nvPr>
        </p:nvSpPr>
        <p:spPr>
          <a:xfrm>
            <a:off x="213995" y="405130"/>
            <a:ext cx="8674100" cy="6224905"/>
          </a:xfrm>
        </p:spPr>
        <p:txBody>
          <a:bodyPr>
            <a:noAutofit/>
          </a:bodyPr>
          <a:lstStyle/>
          <a:p>
            <a:pPr>
              <a:lnSpc>
                <a:spcPct val="150000"/>
              </a:lnSpc>
              <a:buFont typeface="Wingdings" panose="05000000000000000000" charset="0"/>
              <a:buChar char=""/>
            </a:pPr>
            <a:r>
              <a:rPr lang="zh-CN" altLang="en-US" sz="2000" dirty="0">
                <a:solidFill>
                  <a:srgbClr val="FF0000"/>
                </a:solidFill>
                <a:latin typeface="微软雅黑" panose="020B0503020204020204" charset="-122"/>
                <a:ea typeface="微软雅黑" panose="020B0503020204020204" charset="-122"/>
                <a:cs typeface="微软雅黑" panose="020B0503020204020204" charset="-122"/>
              </a:rPr>
              <a:t>动态规划解法：</a:t>
            </a:r>
            <a:r>
              <a:rPr lang="zh-CN" altLang="en-US" sz="2000" dirty="0">
                <a:latin typeface="微软雅黑" panose="020B0503020204020204" charset="-122"/>
                <a:ea typeface="微软雅黑" panose="020B0503020204020204" charset="-122"/>
                <a:cs typeface="微软雅黑" panose="020B0503020204020204" charset="-122"/>
              </a:rPr>
              <a:t>定义状态f[i][j]表示从第i行第j列这个数到最后一行的路径上所有数之和的最大值。那么f[i][j]=a[i][j]+max{f[i+1][j],f[i+1][j+1]}，</a:t>
            </a:r>
            <a:endParaRPr lang="zh-CN" altLang="en-US" sz="2000" dirty="0">
              <a:latin typeface="微软雅黑" panose="020B0503020204020204" charset="-122"/>
              <a:ea typeface="微软雅黑" panose="020B0503020204020204" charset="-122"/>
              <a:cs typeface="微软雅黑" panose="020B0503020204020204" charset="-122"/>
            </a:endParaRPr>
          </a:p>
          <a:p>
            <a:pPr marL="0" indent="0">
              <a:lnSpc>
                <a:spcPct val="150000"/>
              </a:lnSpc>
              <a:buFont typeface="Wingdings" panose="05000000000000000000" charset="0"/>
              <a:buNone/>
            </a:pPr>
            <a:r>
              <a:rPr lang="en-US" altLang="zh-CN" sz="2000" dirty="0">
                <a:latin typeface="微软雅黑" panose="020B0503020204020204" charset="-122"/>
                <a:ea typeface="微软雅黑" panose="020B0503020204020204" charset="-122"/>
                <a:cs typeface="微软雅黑" panose="020B0503020204020204" charset="-122"/>
              </a:rPr>
              <a:t>     </a:t>
            </a:r>
            <a:r>
              <a:rPr lang="zh-CN" altLang="en-US" sz="2000" dirty="0">
                <a:latin typeface="微软雅黑" panose="020B0503020204020204" charset="-122"/>
                <a:ea typeface="微软雅黑" panose="020B0503020204020204" charset="-122"/>
                <a:cs typeface="微软雅黑" panose="020B0503020204020204" charset="-122"/>
              </a:rPr>
              <a:t>1≤i≤n,1≤j≤i。</a:t>
            </a:r>
            <a:r>
              <a:rPr lang="zh-CN" altLang="en-US" sz="2000" dirty="0">
                <a:latin typeface="微软雅黑" panose="020B0503020204020204" charset="-122"/>
                <a:ea typeface="微软雅黑" panose="020B0503020204020204" charset="-122"/>
                <a:cs typeface="微软雅黑" panose="020B0503020204020204" charset="-122"/>
              </a:rPr>
              <a:t>即从下向上穷举行i，对于每一行再穷举每一个位置j，每</a:t>
            </a:r>
            <a:endParaRPr lang="zh-CN" altLang="en-US" sz="2000" dirty="0">
              <a:latin typeface="微软雅黑" panose="020B0503020204020204" charset="-122"/>
              <a:ea typeface="微软雅黑" panose="020B0503020204020204" charset="-122"/>
              <a:cs typeface="微软雅黑" panose="020B0503020204020204" charset="-122"/>
            </a:endParaRPr>
          </a:p>
          <a:p>
            <a:pPr marL="0" indent="0">
              <a:lnSpc>
                <a:spcPct val="150000"/>
              </a:lnSpc>
              <a:buFont typeface="Wingdings" panose="05000000000000000000" charset="0"/>
              <a:buNone/>
            </a:pPr>
            <a:r>
              <a:rPr lang="zh-CN" altLang="en-US" sz="2000" dirty="0">
                <a:latin typeface="微软雅黑" panose="020B0503020204020204" charset="-122"/>
                <a:ea typeface="微软雅黑" panose="020B0503020204020204" charset="-122"/>
                <a:cs typeface="微软雅黑" panose="020B0503020204020204" charset="-122"/>
              </a:rPr>
              <a:t> </a:t>
            </a:r>
            <a:r>
              <a:rPr lang="en-US" altLang="zh-CN" sz="2000" dirty="0">
                <a:latin typeface="微软雅黑" panose="020B0503020204020204" charset="-122"/>
                <a:ea typeface="微软雅黑" panose="020B0503020204020204" charset="-122"/>
                <a:cs typeface="微软雅黑" panose="020B0503020204020204" charset="-122"/>
              </a:rPr>
              <a:t>    </a:t>
            </a:r>
            <a:r>
              <a:rPr lang="zh-CN" altLang="en-US" sz="2000" dirty="0">
                <a:latin typeface="微软雅黑" panose="020B0503020204020204" charset="-122"/>
                <a:ea typeface="微软雅黑" panose="020B0503020204020204" charset="-122"/>
                <a:cs typeface="微软雅黑" panose="020B0503020204020204" charset="-122"/>
              </a:rPr>
              <a:t>次利用状态转移方程求最优值。</a:t>
            </a:r>
            <a:endParaRPr lang="zh-CN" altLang="en-US" sz="2000" dirty="0">
              <a:latin typeface="微软雅黑" panose="020B0503020204020204" charset="-122"/>
              <a:ea typeface="微软雅黑" panose="020B0503020204020204" charset="-122"/>
              <a:cs typeface="微软雅黑" panose="020B0503020204020204" charset="-122"/>
            </a:endParaRPr>
          </a:p>
          <a:p>
            <a:pPr marL="0" indent="0">
              <a:lnSpc>
                <a:spcPct val="150000"/>
              </a:lnSpc>
              <a:buNone/>
            </a:pPr>
            <a:r>
              <a:rPr lang="zh-CN" altLang="en-US" sz="2000" dirty="0">
                <a:latin typeface="微软雅黑" panose="020B0503020204020204" charset="-122"/>
                <a:ea typeface="微软雅黑" panose="020B0503020204020204" charset="-122"/>
                <a:cs typeface="微软雅黑" panose="020B0503020204020204" charset="-122"/>
              </a:rPr>
              <a:t>void doit(){</a:t>
            </a:r>
            <a:endParaRPr lang="zh-CN" altLang="en-US" sz="2000" dirty="0">
              <a:latin typeface="微软雅黑" panose="020B0503020204020204" charset="-122"/>
              <a:ea typeface="微软雅黑" panose="020B0503020204020204" charset="-122"/>
              <a:cs typeface="微软雅黑" panose="020B0503020204020204" charset="-122"/>
            </a:endParaRPr>
          </a:p>
          <a:p>
            <a:pPr marL="0" indent="0">
              <a:lnSpc>
                <a:spcPct val="150000"/>
              </a:lnSpc>
              <a:buNone/>
            </a:pPr>
            <a:r>
              <a:rPr lang="zh-CN" altLang="en-US" sz="2000" dirty="0">
                <a:latin typeface="微软雅黑" panose="020B0503020204020204" charset="-122"/>
                <a:ea typeface="微软雅黑" panose="020B0503020204020204" charset="-122"/>
                <a:cs typeface="微软雅黑" panose="020B0503020204020204" charset="-122"/>
              </a:rPr>
              <a:t>  </a:t>
            </a:r>
            <a:r>
              <a:rPr lang="en-US" altLang="zh-CN" sz="2000" dirty="0">
                <a:latin typeface="微软雅黑" panose="020B0503020204020204" charset="-122"/>
                <a:ea typeface="微软雅黑" panose="020B0503020204020204" charset="-122"/>
                <a:cs typeface="微软雅黑" panose="020B0503020204020204" charset="-122"/>
              </a:rPr>
              <a:t>  </a:t>
            </a:r>
            <a:r>
              <a:rPr lang="zh-CN" altLang="en-US" sz="2000" dirty="0">
                <a:latin typeface="微软雅黑" panose="020B0503020204020204" charset="-122"/>
                <a:ea typeface="微软雅黑" panose="020B0503020204020204" charset="-122"/>
                <a:cs typeface="微软雅黑" panose="020B0503020204020204" charset="-122"/>
              </a:rPr>
              <a:t>for(int i = n; i &gt; 0; i--)</a:t>
            </a:r>
            <a:endParaRPr lang="zh-CN" altLang="en-US" sz="2000" dirty="0">
              <a:latin typeface="微软雅黑" panose="020B0503020204020204" charset="-122"/>
              <a:ea typeface="微软雅黑" panose="020B0503020204020204" charset="-122"/>
              <a:cs typeface="微软雅黑" panose="020B0503020204020204" charset="-122"/>
            </a:endParaRPr>
          </a:p>
          <a:p>
            <a:pPr marL="0" indent="0">
              <a:lnSpc>
                <a:spcPct val="150000"/>
              </a:lnSpc>
              <a:buNone/>
            </a:pPr>
            <a:r>
              <a:rPr lang="zh-CN" altLang="en-US" sz="2000" dirty="0">
                <a:latin typeface="微软雅黑" panose="020B0503020204020204" charset="-122"/>
                <a:ea typeface="微软雅黑" panose="020B0503020204020204" charset="-122"/>
                <a:cs typeface="微软雅黑" panose="020B0503020204020204" charset="-122"/>
              </a:rPr>
              <a:t>    </a:t>
            </a:r>
            <a:r>
              <a:rPr lang="en-US" altLang="zh-CN" sz="2000" dirty="0">
                <a:latin typeface="微软雅黑" panose="020B0503020204020204" charset="-122"/>
                <a:ea typeface="微软雅黑" panose="020B0503020204020204" charset="-122"/>
                <a:cs typeface="微软雅黑" panose="020B0503020204020204" charset="-122"/>
              </a:rPr>
              <a:t>   </a:t>
            </a:r>
            <a:r>
              <a:rPr lang="zh-CN" altLang="en-US" sz="2000" dirty="0">
                <a:latin typeface="微软雅黑" panose="020B0503020204020204" charset="-122"/>
                <a:ea typeface="微软雅黑" panose="020B0503020204020204" charset="-122"/>
                <a:cs typeface="微软雅黑" panose="020B0503020204020204" charset="-122"/>
              </a:rPr>
              <a:t>for(int j = 1; j &lt;= i; j++)</a:t>
            </a:r>
            <a:endParaRPr lang="zh-CN" altLang="en-US" sz="2000" dirty="0">
              <a:latin typeface="微软雅黑" panose="020B0503020204020204" charset="-122"/>
              <a:ea typeface="微软雅黑" panose="020B0503020204020204" charset="-122"/>
              <a:cs typeface="微软雅黑" panose="020B0503020204020204" charset="-122"/>
            </a:endParaRPr>
          </a:p>
          <a:p>
            <a:pPr marL="0" indent="0">
              <a:lnSpc>
                <a:spcPct val="150000"/>
              </a:lnSpc>
              <a:buNone/>
            </a:pPr>
            <a:r>
              <a:rPr lang="zh-CN" altLang="en-US" sz="2000" dirty="0">
                <a:latin typeface="微软雅黑" panose="020B0503020204020204" charset="-122"/>
                <a:ea typeface="微软雅黑" panose="020B0503020204020204" charset="-122"/>
                <a:cs typeface="微软雅黑" panose="020B0503020204020204" charset="-122"/>
              </a:rPr>
              <a:t>      </a:t>
            </a:r>
            <a:r>
              <a:rPr lang="en-US" altLang="zh-CN" sz="2000" dirty="0">
                <a:latin typeface="微软雅黑" panose="020B0503020204020204" charset="-122"/>
                <a:ea typeface="微软雅黑" panose="020B0503020204020204" charset="-122"/>
                <a:cs typeface="微软雅黑" panose="020B0503020204020204" charset="-122"/>
              </a:rPr>
              <a:t>     </a:t>
            </a:r>
            <a:r>
              <a:rPr lang="zh-CN" altLang="en-US" sz="2000" dirty="0">
                <a:latin typeface="微软雅黑" panose="020B0503020204020204" charset="-122"/>
                <a:ea typeface="微软雅黑" panose="020B0503020204020204" charset="-122"/>
                <a:cs typeface="微软雅黑" panose="020B0503020204020204" charset="-122"/>
              </a:rPr>
              <a:t>if(i == n) f[i][j] = a[i][j];</a:t>
            </a:r>
            <a:endParaRPr lang="zh-CN" altLang="en-US" sz="2000" dirty="0">
              <a:latin typeface="微软雅黑" panose="020B0503020204020204" charset="-122"/>
              <a:ea typeface="微软雅黑" panose="020B0503020204020204" charset="-122"/>
              <a:cs typeface="微软雅黑" panose="020B0503020204020204" charset="-122"/>
            </a:endParaRPr>
          </a:p>
          <a:p>
            <a:pPr marL="0" indent="0">
              <a:lnSpc>
                <a:spcPct val="150000"/>
              </a:lnSpc>
              <a:buNone/>
            </a:pPr>
            <a:r>
              <a:rPr lang="zh-CN" altLang="en-US" sz="2000" dirty="0">
                <a:latin typeface="微软雅黑" panose="020B0503020204020204" charset="-122"/>
                <a:ea typeface="微软雅黑" panose="020B0503020204020204" charset="-122"/>
                <a:cs typeface="微软雅黑" panose="020B0503020204020204" charset="-122"/>
              </a:rPr>
              <a:t>      </a:t>
            </a:r>
            <a:r>
              <a:rPr lang="en-US" altLang="zh-CN" sz="2000" dirty="0">
                <a:latin typeface="微软雅黑" panose="020B0503020204020204" charset="-122"/>
                <a:ea typeface="微软雅黑" panose="020B0503020204020204" charset="-122"/>
                <a:cs typeface="微软雅黑" panose="020B0503020204020204" charset="-122"/>
              </a:rPr>
              <a:t>     </a:t>
            </a:r>
            <a:r>
              <a:rPr lang="zh-CN" altLang="en-US" sz="2000" dirty="0">
                <a:latin typeface="微软雅黑" panose="020B0503020204020204" charset="-122"/>
                <a:ea typeface="微软雅黑" panose="020B0503020204020204" charset="-122"/>
                <a:cs typeface="微软雅黑" panose="020B0503020204020204" charset="-122"/>
              </a:rPr>
              <a:t>else f[i][j] = a[i][j] + max(f[i+1][j],f[i+1][j+1]);</a:t>
            </a:r>
            <a:endParaRPr lang="zh-CN" altLang="en-US" sz="2000" dirty="0">
              <a:latin typeface="微软雅黑" panose="020B0503020204020204" charset="-122"/>
              <a:ea typeface="微软雅黑" panose="020B0503020204020204" charset="-122"/>
              <a:cs typeface="微软雅黑" panose="020B0503020204020204" charset="-122"/>
            </a:endParaRPr>
          </a:p>
          <a:p>
            <a:pPr marL="0" indent="0">
              <a:lnSpc>
                <a:spcPct val="150000"/>
              </a:lnSpc>
              <a:buNone/>
            </a:pPr>
            <a:r>
              <a:rPr lang="zh-CN" altLang="en-US" sz="2000" dirty="0">
                <a:latin typeface="微软雅黑" panose="020B0503020204020204" charset="-122"/>
                <a:ea typeface="微软雅黑" panose="020B0503020204020204" charset="-122"/>
                <a:cs typeface="微软雅黑" panose="020B0503020204020204" charset="-122"/>
              </a:rPr>
              <a:t>}</a:t>
            </a:r>
            <a:endParaRPr lang="zh-CN" altLang="en-US" sz="2000" dirty="0">
              <a:latin typeface="微软雅黑" panose="020B0503020204020204" charset="-122"/>
              <a:ea typeface="微软雅黑" panose="020B0503020204020204" charset="-122"/>
              <a:cs typeface="微软雅黑" panose="020B0503020204020204" charset="-122"/>
            </a:endParaRPr>
          </a:p>
          <a:p>
            <a:pPr>
              <a:lnSpc>
                <a:spcPct val="150000"/>
              </a:lnSpc>
              <a:buFont typeface="Wingdings" panose="05000000000000000000" charset="0"/>
              <a:buChar char=""/>
            </a:pPr>
            <a:r>
              <a:rPr lang="zh-CN" altLang="en-US" sz="2000" dirty="0">
                <a:latin typeface="微软雅黑" panose="020B0503020204020204" charset="-122"/>
                <a:ea typeface="微软雅黑" panose="020B0503020204020204" charset="-122"/>
                <a:cs typeface="微软雅黑" panose="020B0503020204020204" charset="-122"/>
              </a:rPr>
              <a:t>最后输出答案f[1</a:t>
            </a:r>
            <a:r>
              <a:rPr lang="en-US" altLang="zh-CN" sz="2000" dirty="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rPr>
              <a:t>1]，本质上是递推，没有冗余计算了</a:t>
            </a:r>
            <a:r>
              <a:rPr lang="zh-CN" altLang="en-US" sz="2000" dirty="0">
                <a:latin typeface="微软雅黑" panose="020B0503020204020204" charset="-122"/>
                <a:ea typeface="微软雅黑" panose="020B0503020204020204" charset="-122"/>
                <a:cs typeface="微软雅黑" panose="020B0503020204020204" charset="-122"/>
                <a:sym typeface="+mn-ea"/>
              </a:rPr>
              <a:t>，时间复杂度</a:t>
            </a:r>
            <a:r>
              <a:rPr lang="en-US" altLang="zh-CN" sz="2000" dirty="0">
                <a:latin typeface="微软雅黑" panose="020B0503020204020204" charset="-122"/>
                <a:ea typeface="微软雅黑" panose="020B0503020204020204" charset="-122"/>
                <a:cs typeface="微软雅黑" panose="020B0503020204020204" charset="-122"/>
                <a:sym typeface="+mn-ea"/>
              </a:rPr>
              <a:t>n^2</a:t>
            </a:r>
            <a:r>
              <a:rPr lang="zh-CN" altLang="en-US" sz="2000" dirty="0">
                <a:latin typeface="微软雅黑" panose="020B0503020204020204" charset="-122"/>
                <a:ea typeface="微软雅黑" panose="020B0503020204020204" charset="-122"/>
                <a:cs typeface="微软雅黑" panose="020B0503020204020204" charset="-122"/>
              </a:rPr>
              <a:t>。</a:t>
            </a:r>
            <a:endParaRPr lang="zh-CN" altLang="en-US" sz="2000" dirty="0">
              <a:latin typeface="微软雅黑" panose="020B0503020204020204" charset="-122"/>
              <a:ea typeface="微软雅黑" panose="020B0503020204020204" charset="-122"/>
              <a:cs typeface="微软雅黑" panose="020B0503020204020204" charset="-122"/>
            </a:endParaRPr>
          </a:p>
          <a:p>
            <a:pPr>
              <a:lnSpc>
                <a:spcPct val="150000"/>
              </a:lnSpc>
              <a:buFont typeface="Wingdings" panose="05000000000000000000" charset="0"/>
              <a:buChar char=""/>
            </a:pPr>
            <a:r>
              <a:rPr lang="zh-CN" altLang="en-US" sz="2000" dirty="0">
                <a:latin typeface="微软雅黑" panose="020B0503020204020204" charset="-122"/>
                <a:ea typeface="微软雅黑" panose="020B0503020204020204" charset="-122"/>
                <a:cs typeface="微软雅黑" panose="020B0503020204020204" charset="-122"/>
              </a:rPr>
              <a:t>如果要打印具体的择方案，只要把数组增加一维，记录最优值的来源</a:t>
            </a:r>
            <a:r>
              <a:rPr lang="zh-CN" altLang="en-US" sz="2000" dirty="0">
                <a:latin typeface="微软雅黑" panose="020B0503020204020204" charset="-122"/>
                <a:ea typeface="微软雅黑" panose="020B0503020204020204" charset="-122"/>
                <a:cs typeface="微软雅黑" panose="020B0503020204020204" charset="-122"/>
              </a:rPr>
              <a:t>即可。</a:t>
            </a:r>
            <a:endParaRPr lang="zh-CN" altLang="en-US" sz="2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内容占位符 2"/>
          <p:cNvSpPr>
            <a:spLocks noGrp="1" noChangeArrowheads="1"/>
          </p:cNvSpPr>
          <p:nvPr>
            <p:ph idx="4294967295"/>
          </p:nvPr>
        </p:nvSpPr>
        <p:spPr>
          <a:xfrm>
            <a:off x="234950" y="404495"/>
            <a:ext cx="8674100" cy="6224905"/>
          </a:xfrm>
        </p:spPr>
        <p:txBody>
          <a:bodyPr>
            <a:noAutofit/>
          </a:bodyPr>
          <a:lstStyle/>
          <a:p>
            <a:pPr>
              <a:lnSpc>
                <a:spcPct val="140000"/>
              </a:lnSpc>
              <a:spcBef>
                <a:spcPts val="20"/>
              </a:spcBef>
              <a:spcAft>
                <a:spcPts val="0"/>
              </a:spcAft>
              <a:buFont typeface="Wingdings" panose="05000000000000000000" charset="0"/>
              <a:buChar char=""/>
            </a:pPr>
            <a:r>
              <a:rPr lang="zh-CN" altLang="en-US" sz="2000" dirty="0">
                <a:solidFill>
                  <a:srgbClr val="FF0000"/>
                </a:solidFill>
                <a:latin typeface="微软雅黑" panose="020B0503020204020204" charset="-122"/>
                <a:ea typeface="微软雅黑" panose="020B0503020204020204" charset="-122"/>
                <a:cs typeface="微软雅黑" panose="020B0503020204020204" charset="-122"/>
              </a:rPr>
              <a:t>动态规划解法：输出具体方案</a:t>
            </a:r>
            <a:endParaRPr lang="zh-CN" altLang="en-US" sz="2000" dirty="0">
              <a:latin typeface="微软雅黑" panose="020B0503020204020204" charset="-122"/>
              <a:ea typeface="微软雅黑" panose="020B0503020204020204" charset="-122"/>
              <a:cs typeface="微软雅黑" panose="020B0503020204020204" charset="-122"/>
            </a:endParaRPr>
          </a:p>
          <a:p>
            <a:pPr marL="0" indent="0">
              <a:lnSpc>
                <a:spcPct val="140000"/>
              </a:lnSpc>
              <a:spcBef>
                <a:spcPts val="20"/>
              </a:spcBef>
              <a:spcAft>
                <a:spcPts val="0"/>
              </a:spcAft>
              <a:buFont typeface="Wingdings" panose="05000000000000000000" charset="0"/>
              <a:buNone/>
            </a:pPr>
            <a:r>
              <a:rPr lang="zh-CN" altLang="en-US" sz="2000" dirty="0">
                <a:latin typeface="微软雅黑" panose="020B0503020204020204" charset="-122"/>
                <a:ea typeface="微软雅黑" panose="020B0503020204020204" charset="-122"/>
                <a:cs typeface="微软雅黑" panose="020B0503020204020204" charset="-122"/>
              </a:rPr>
              <a:t>void doit(){ </a:t>
            </a:r>
            <a:endParaRPr lang="zh-CN" altLang="en-US" sz="2000" dirty="0">
              <a:latin typeface="微软雅黑" panose="020B0503020204020204" charset="-122"/>
              <a:ea typeface="微软雅黑" panose="020B0503020204020204" charset="-122"/>
              <a:cs typeface="微软雅黑" panose="020B0503020204020204" charset="-122"/>
            </a:endParaRPr>
          </a:p>
          <a:p>
            <a:pPr marL="0" indent="0">
              <a:lnSpc>
                <a:spcPct val="140000"/>
              </a:lnSpc>
              <a:spcBef>
                <a:spcPts val="20"/>
              </a:spcBef>
              <a:spcAft>
                <a:spcPts val="0"/>
              </a:spcAft>
              <a:buNone/>
            </a:pPr>
            <a:r>
              <a:rPr lang="zh-CN" altLang="en-US" sz="2000" dirty="0">
                <a:latin typeface="微软雅黑" panose="020B0503020204020204" charset="-122"/>
                <a:ea typeface="微软雅黑" panose="020B0503020204020204" charset="-122"/>
                <a:cs typeface="微软雅黑" panose="020B0503020204020204" charset="-122"/>
              </a:rPr>
              <a:t>  for(int i = n; i &gt; 0; i--)</a:t>
            </a:r>
            <a:endParaRPr lang="zh-CN" altLang="en-US" sz="2000" dirty="0">
              <a:latin typeface="微软雅黑" panose="020B0503020204020204" charset="-122"/>
              <a:ea typeface="微软雅黑" panose="020B0503020204020204" charset="-122"/>
              <a:cs typeface="微软雅黑" panose="020B0503020204020204" charset="-122"/>
            </a:endParaRPr>
          </a:p>
          <a:p>
            <a:pPr marL="0" indent="0">
              <a:lnSpc>
                <a:spcPct val="140000"/>
              </a:lnSpc>
              <a:spcBef>
                <a:spcPts val="20"/>
              </a:spcBef>
              <a:spcAft>
                <a:spcPts val="0"/>
              </a:spcAft>
              <a:buNone/>
            </a:pPr>
            <a:r>
              <a:rPr lang="zh-CN" altLang="en-US" sz="2000" dirty="0">
                <a:latin typeface="微软雅黑" panose="020B0503020204020204" charset="-122"/>
                <a:ea typeface="微软雅黑" panose="020B0503020204020204" charset="-122"/>
                <a:cs typeface="微软雅黑" panose="020B0503020204020204" charset="-122"/>
              </a:rPr>
              <a:t>    </a:t>
            </a:r>
            <a:r>
              <a:rPr lang="en-US" altLang="zh-CN" sz="2000" dirty="0">
                <a:latin typeface="微软雅黑" panose="020B0503020204020204" charset="-122"/>
                <a:ea typeface="微软雅黑" panose="020B0503020204020204" charset="-122"/>
                <a:cs typeface="微软雅黑" panose="020B0503020204020204" charset="-122"/>
              </a:rPr>
              <a:t>  </a:t>
            </a:r>
            <a:r>
              <a:rPr lang="zh-CN" altLang="en-US" sz="2000" dirty="0">
                <a:latin typeface="微软雅黑" panose="020B0503020204020204" charset="-122"/>
                <a:ea typeface="微软雅黑" panose="020B0503020204020204" charset="-122"/>
                <a:cs typeface="微软雅黑" panose="020B0503020204020204" charset="-122"/>
              </a:rPr>
              <a:t>for(int j = 1; j &lt;= i; j++)</a:t>
            </a:r>
            <a:endParaRPr lang="zh-CN" altLang="en-US" sz="2000" dirty="0">
              <a:latin typeface="微软雅黑" panose="020B0503020204020204" charset="-122"/>
              <a:ea typeface="微软雅黑" panose="020B0503020204020204" charset="-122"/>
              <a:cs typeface="微软雅黑" panose="020B0503020204020204" charset="-122"/>
            </a:endParaRPr>
          </a:p>
          <a:p>
            <a:pPr marL="0" indent="0">
              <a:lnSpc>
                <a:spcPct val="140000"/>
              </a:lnSpc>
              <a:spcBef>
                <a:spcPts val="20"/>
              </a:spcBef>
              <a:spcAft>
                <a:spcPts val="0"/>
              </a:spcAft>
              <a:buNone/>
            </a:pPr>
            <a:r>
              <a:rPr lang="zh-CN" altLang="en-US" sz="2000" dirty="0">
                <a:latin typeface="微软雅黑" panose="020B0503020204020204" charset="-122"/>
                <a:ea typeface="微软雅黑" panose="020B0503020204020204" charset="-122"/>
                <a:cs typeface="微软雅黑" panose="020B0503020204020204" charset="-122"/>
              </a:rPr>
              <a:t>      </a:t>
            </a:r>
            <a:r>
              <a:rPr lang="en-US" altLang="zh-CN" sz="2000" dirty="0">
                <a:latin typeface="微软雅黑" panose="020B0503020204020204" charset="-122"/>
                <a:ea typeface="微软雅黑" panose="020B0503020204020204" charset="-122"/>
                <a:cs typeface="微软雅黑" panose="020B0503020204020204" charset="-122"/>
              </a:rPr>
              <a:t>     </a:t>
            </a:r>
            <a:r>
              <a:rPr lang="zh-CN" altLang="en-US" sz="2000" dirty="0">
                <a:latin typeface="微软雅黑" panose="020B0503020204020204" charset="-122"/>
                <a:ea typeface="微软雅黑" panose="020B0503020204020204" charset="-122"/>
                <a:cs typeface="微软雅黑" panose="020B0503020204020204" charset="-122"/>
              </a:rPr>
              <a:t>if(i == n) f[i][j[0] = a[i][j];</a:t>
            </a:r>
            <a:endParaRPr lang="zh-CN" altLang="en-US" sz="2000" dirty="0">
              <a:latin typeface="微软雅黑" panose="020B0503020204020204" charset="-122"/>
              <a:ea typeface="微软雅黑" panose="020B0503020204020204" charset="-122"/>
              <a:cs typeface="微软雅黑" panose="020B0503020204020204" charset="-122"/>
            </a:endParaRPr>
          </a:p>
          <a:p>
            <a:pPr marL="0" indent="0">
              <a:lnSpc>
                <a:spcPct val="140000"/>
              </a:lnSpc>
              <a:spcBef>
                <a:spcPts val="20"/>
              </a:spcBef>
              <a:spcAft>
                <a:spcPts val="0"/>
              </a:spcAft>
              <a:buNone/>
            </a:pPr>
            <a:r>
              <a:rPr lang="zh-CN" altLang="en-US" sz="2000" dirty="0">
                <a:latin typeface="微软雅黑" panose="020B0503020204020204" charset="-122"/>
                <a:ea typeface="微软雅黑" panose="020B0503020204020204" charset="-122"/>
                <a:cs typeface="微软雅黑" panose="020B0503020204020204" charset="-122"/>
              </a:rPr>
              <a:t>      </a:t>
            </a:r>
            <a:r>
              <a:rPr lang="en-US" altLang="zh-CN" sz="2000" dirty="0">
                <a:latin typeface="微软雅黑" panose="020B0503020204020204" charset="-122"/>
                <a:ea typeface="微软雅黑" panose="020B0503020204020204" charset="-122"/>
                <a:cs typeface="微软雅黑" panose="020B0503020204020204" charset="-122"/>
              </a:rPr>
              <a:t>     </a:t>
            </a:r>
            <a:r>
              <a:rPr lang="zh-CN" altLang="en-US" sz="2000" dirty="0">
                <a:latin typeface="微软雅黑" panose="020B0503020204020204" charset="-122"/>
                <a:ea typeface="微软雅黑" panose="020B0503020204020204" charset="-122"/>
                <a:cs typeface="微软雅黑" panose="020B0503020204020204" charset="-122"/>
              </a:rPr>
              <a:t>else if(f[i+1][j][0] &gt;= f[i+1][j+1][0]){</a:t>
            </a:r>
            <a:endParaRPr lang="zh-CN" altLang="en-US" sz="2000" dirty="0">
              <a:latin typeface="微软雅黑" panose="020B0503020204020204" charset="-122"/>
              <a:ea typeface="微软雅黑" panose="020B0503020204020204" charset="-122"/>
              <a:cs typeface="微软雅黑" panose="020B0503020204020204" charset="-122"/>
            </a:endParaRPr>
          </a:p>
          <a:p>
            <a:pPr marL="0" indent="0">
              <a:lnSpc>
                <a:spcPct val="140000"/>
              </a:lnSpc>
              <a:spcBef>
                <a:spcPts val="20"/>
              </a:spcBef>
              <a:spcAft>
                <a:spcPts val="0"/>
              </a:spcAft>
              <a:buNone/>
            </a:pPr>
            <a:r>
              <a:rPr lang="zh-CN" altLang="en-US" sz="2000" dirty="0">
                <a:latin typeface="微软雅黑" panose="020B0503020204020204" charset="-122"/>
                <a:ea typeface="微软雅黑" panose="020B0503020204020204" charset="-122"/>
                <a:cs typeface="微软雅黑" panose="020B0503020204020204" charset="-122"/>
              </a:rPr>
              <a:t>           </a:t>
            </a:r>
            <a:r>
              <a:rPr lang="en-US" altLang="zh-CN" sz="2000" dirty="0">
                <a:latin typeface="微软雅黑" panose="020B0503020204020204" charset="-122"/>
                <a:ea typeface="微软雅黑" panose="020B0503020204020204" charset="-122"/>
                <a:cs typeface="微软雅黑" panose="020B0503020204020204" charset="-122"/>
              </a:rPr>
              <a:t>      </a:t>
            </a:r>
            <a:r>
              <a:rPr lang="zh-CN" altLang="en-US" sz="2000" dirty="0">
                <a:latin typeface="微软雅黑" panose="020B0503020204020204" charset="-122"/>
                <a:ea typeface="微软雅黑" panose="020B0503020204020204" charset="-122"/>
                <a:cs typeface="微软雅黑" panose="020B0503020204020204" charset="-122"/>
              </a:rPr>
              <a:t>       f[i][j][0] = a[i][j] + f[i+1][j][0];</a:t>
            </a:r>
            <a:endParaRPr lang="zh-CN" altLang="en-US" sz="2000" dirty="0">
              <a:latin typeface="微软雅黑" panose="020B0503020204020204" charset="-122"/>
              <a:ea typeface="微软雅黑" panose="020B0503020204020204" charset="-122"/>
              <a:cs typeface="微软雅黑" panose="020B0503020204020204" charset="-122"/>
            </a:endParaRPr>
          </a:p>
          <a:p>
            <a:pPr marL="0" indent="0">
              <a:lnSpc>
                <a:spcPct val="140000"/>
              </a:lnSpc>
              <a:spcBef>
                <a:spcPts val="20"/>
              </a:spcBef>
              <a:spcAft>
                <a:spcPts val="0"/>
              </a:spcAft>
              <a:buNone/>
            </a:pPr>
            <a:r>
              <a:rPr lang="zh-CN" altLang="en-US" sz="2000" dirty="0">
                <a:latin typeface="微软雅黑" panose="020B0503020204020204" charset="-122"/>
                <a:ea typeface="微软雅黑" panose="020B0503020204020204" charset="-122"/>
                <a:cs typeface="微软雅黑" panose="020B0503020204020204" charset="-122"/>
              </a:rPr>
              <a:t>                 </a:t>
            </a:r>
            <a:r>
              <a:rPr lang="en-US" altLang="zh-CN" sz="2000" dirty="0">
                <a:latin typeface="微软雅黑" panose="020B0503020204020204" charset="-122"/>
                <a:ea typeface="微软雅黑" panose="020B0503020204020204" charset="-122"/>
                <a:cs typeface="微软雅黑" panose="020B0503020204020204" charset="-122"/>
              </a:rPr>
              <a:t>      </a:t>
            </a:r>
            <a:r>
              <a:rPr lang="zh-CN" altLang="en-US" sz="2000" dirty="0">
                <a:latin typeface="微软雅黑" panose="020B0503020204020204" charset="-122"/>
                <a:ea typeface="微软雅黑" panose="020B0503020204020204" charset="-122"/>
                <a:cs typeface="微软雅黑" panose="020B0503020204020204" charset="-122"/>
              </a:rPr>
              <a:t> f[i][j][1] = </a:t>
            </a:r>
            <a:r>
              <a:rPr lang="zh-CN" altLang="en-US" sz="2000" dirty="0">
                <a:solidFill>
                  <a:srgbClr val="FF0000"/>
                </a:solidFill>
                <a:latin typeface="微软雅黑" panose="020B0503020204020204" charset="-122"/>
                <a:ea typeface="微软雅黑" panose="020B0503020204020204" charset="-122"/>
                <a:cs typeface="微软雅黑" panose="020B0503020204020204" charset="-122"/>
              </a:rPr>
              <a:t>0</a:t>
            </a:r>
            <a:r>
              <a:rPr lang="zh-CN" altLang="en-US" sz="2000" dirty="0">
                <a:latin typeface="微软雅黑" panose="020B0503020204020204" charset="-122"/>
                <a:ea typeface="微软雅黑" panose="020B0503020204020204" charset="-122"/>
                <a:cs typeface="微软雅黑" panose="020B0503020204020204" charset="-122"/>
              </a:rPr>
              <a:t>;   //由</a:t>
            </a:r>
            <a:r>
              <a:rPr lang="zh-CN" altLang="en-US" sz="2000" dirty="0">
                <a:solidFill>
                  <a:srgbClr val="FF0000"/>
                </a:solidFill>
                <a:latin typeface="微软雅黑" panose="020B0503020204020204" charset="-122"/>
                <a:ea typeface="微软雅黑" panose="020B0503020204020204" charset="-122"/>
                <a:cs typeface="微软雅黑" panose="020B0503020204020204" charset="-122"/>
              </a:rPr>
              <a:t>正下方</a:t>
            </a:r>
            <a:r>
              <a:rPr lang="zh-CN" altLang="en-US" sz="2000" dirty="0">
                <a:latin typeface="微软雅黑" panose="020B0503020204020204" charset="-122"/>
                <a:ea typeface="微软雅黑" panose="020B0503020204020204" charset="-122"/>
                <a:cs typeface="微软雅黑" panose="020B0503020204020204" charset="-122"/>
              </a:rPr>
              <a:t>求得</a:t>
            </a:r>
            <a:endParaRPr lang="zh-CN" altLang="en-US" sz="2000" dirty="0">
              <a:latin typeface="微软雅黑" panose="020B0503020204020204" charset="-122"/>
              <a:ea typeface="微软雅黑" panose="020B0503020204020204" charset="-122"/>
              <a:cs typeface="微软雅黑" panose="020B0503020204020204" charset="-122"/>
            </a:endParaRPr>
          </a:p>
          <a:p>
            <a:pPr marL="0" indent="0">
              <a:lnSpc>
                <a:spcPct val="140000"/>
              </a:lnSpc>
              <a:spcBef>
                <a:spcPts val="20"/>
              </a:spcBef>
              <a:spcAft>
                <a:spcPts val="0"/>
              </a:spcAft>
              <a:buNone/>
            </a:pPr>
            <a:r>
              <a:rPr lang="zh-CN" altLang="en-US" sz="2000" dirty="0">
                <a:latin typeface="微软雅黑" panose="020B0503020204020204" charset="-122"/>
                <a:ea typeface="微软雅黑" panose="020B0503020204020204" charset="-122"/>
                <a:cs typeface="微软雅黑" panose="020B0503020204020204" charset="-122"/>
              </a:rPr>
              <a:t>           </a:t>
            </a:r>
            <a:r>
              <a:rPr lang="en-US" altLang="zh-CN" sz="2000" dirty="0">
                <a:latin typeface="微软雅黑" panose="020B0503020204020204" charset="-122"/>
                <a:ea typeface="微软雅黑" panose="020B0503020204020204" charset="-122"/>
                <a:cs typeface="微软雅黑" panose="020B0503020204020204" charset="-122"/>
              </a:rPr>
              <a:t>       </a:t>
            </a:r>
            <a:r>
              <a:rPr lang="zh-CN" altLang="en-US" sz="2000" dirty="0">
                <a:latin typeface="微软雅黑" panose="020B0503020204020204" charset="-122"/>
                <a:ea typeface="微软雅黑" panose="020B0503020204020204" charset="-122"/>
                <a:cs typeface="微软雅黑" panose="020B0503020204020204" charset="-122"/>
              </a:rPr>
              <a:t>}</a:t>
            </a:r>
            <a:endParaRPr lang="zh-CN" altLang="en-US" sz="2000" dirty="0">
              <a:latin typeface="微软雅黑" panose="020B0503020204020204" charset="-122"/>
              <a:ea typeface="微软雅黑" panose="020B0503020204020204" charset="-122"/>
              <a:cs typeface="微软雅黑" panose="020B0503020204020204" charset="-122"/>
            </a:endParaRPr>
          </a:p>
          <a:p>
            <a:pPr marL="0" indent="0">
              <a:lnSpc>
                <a:spcPct val="140000"/>
              </a:lnSpc>
              <a:spcBef>
                <a:spcPts val="20"/>
              </a:spcBef>
              <a:spcAft>
                <a:spcPts val="0"/>
              </a:spcAft>
              <a:buNone/>
            </a:pPr>
            <a:r>
              <a:rPr lang="zh-CN" altLang="en-US" sz="2000" dirty="0">
                <a:latin typeface="微软雅黑" panose="020B0503020204020204" charset="-122"/>
                <a:ea typeface="微软雅黑" panose="020B0503020204020204" charset="-122"/>
                <a:cs typeface="微软雅黑" panose="020B0503020204020204" charset="-122"/>
              </a:rPr>
              <a:t>           </a:t>
            </a:r>
            <a:r>
              <a:rPr lang="en-US" altLang="zh-CN" sz="2000" dirty="0">
                <a:latin typeface="微软雅黑" panose="020B0503020204020204" charset="-122"/>
                <a:ea typeface="微软雅黑" panose="020B0503020204020204" charset="-122"/>
                <a:cs typeface="微软雅黑" panose="020B0503020204020204" charset="-122"/>
              </a:rPr>
              <a:t>       </a:t>
            </a:r>
            <a:r>
              <a:rPr lang="zh-CN" altLang="en-US" sz="2000" dirty="0">
                <a:latin typeface="微软雅黑" panose="020B0503020204020204" charset="-122"/>
                <a:ea typeface="微软雅黑" panose="020B0503020204020204" charset="-122"/>
                <a:cs typeface="微软雅黑" panose="020B0503020204020204" charset="-122"/>
              </a:rPr>
              <a:t>else{</a:t>
            </a:r>
            <a:endParaRPr lang="zh-CN" altLang="en-US" sz="2000" dirty="0">
              <a:latin typeface="微软雅黑" panose="020B0503020204020204" charset="-122"/>
              <a:ea typeface="微软雅黑" panose="020B0503020204020204" charset="-122"/>
              <a:cs typeface="微软雅黑" panose="020B0503020204020204" charset="-122"/>
            </a:endParaRPr>
          </a:p>
          <a:p>
            <a:pPr marL="0" indent="0">
              <a:lnSpc>
                <a:spcPct val="140000"/>
              </a:lnSpc>
              <a:spcBef>
                <a:spcPts val="20"/>
              </a:spcBef>
              <a:spcAft>
                <a:spcPts val="0"/>
              </a:spcAft>
              <a:buNone/>
            </a:pPr>
            <a:r>
              <a:rPr lang="zh-CN" altLang="en-US" sz="2000" dirty="0">
                <a:latin typeface="微软雅黑" panose="020B0503020204020204" charset="-122"/>
                <a:ea typeface="微软雅黑" panose="020B0503020204020204" charset="-122"/>
                <a:cs typeface="微软雅黑" panose="020B0503020204020204" charset="-122"/>
              </a:rPr>
              <a:t>                  </a:t>
            </a:r>
            <a:r>
              <a:rPr lang="en-US" altLang="zh-CN" sz="2000" dirty="0">
                <a:latin typeface="微软雅黑" panose="020B0503020204020204" charset="-122"/>
                <a:ea typeface="微软雅黑" panose="020B0503020204020204" charset="-122"/>
                <a:cs typeface="微软雅黑" panose="020B0503020204020204" charset="-122"/>
              </a:rPr>
              <a:t>      </a:t>
            </a:r>
            <a:r>
              <a:rPr lang="zh-CN" altLang="en-US" sz="2000" dirty="0">
                <a:latin typeface="微软雅黑" panose="020B0503020204020204" charset="-122"/>
                <a:ea typeface="微软雅黑" panose="020B0503020204020204" charset="-122"/>
                <a:cs typeface="微软雅黑" panose="020B0503020204020204" charset="-122"/>
              </a:rPr>
              <a:t>f[i][j][0] = a[i][j] + f[i+1][j+1][0];</a:t>
            </a:r>
            <a:endParaRPr lang="zh-CN" altLang="en-US" sz="2000" dirty="0">
              <a:latin typeface="微软雅黑" panose="020B0503020204020204" charset="-122"/>
              <a:ea typeface="微软雅黑" panose="020B0503020204020204" charset="-122"/>
              <a:cs typeface="微软雅黑" panose="020B0503020204020204" charset="-122"/>
            </a:endParaRPr>
          </a:p>
          <a:p>
            <a:pPr marL="0" indent="0">
              <a:lnSpc>
                <a:spcPct val="140000"/>
              </a:lnSpc>
              <a:spcBef>
                <a:spcPts val="20"/>
              </a:spcBef>
              <a:spcAft>
                <a:spcPts val="0"/>
              </a:spcAft>
              <a:buNone/>
            </a:pPr>
            <a:r>
              <a:rPr lang="zh-CN" altLang="en-US" sz="2000" dirty="0">
                <a:latin typeface="微软雅黑" panose="020B0503020204020204" charset="-122"/>
                <a:ea typeface="微软雅黑" panose="020B0503020204020204" charset="-122"/>
                <a:cs typeface="微软雅黑" panose="020B0503020204020204" charset="-122"/>
              </a:rPr>
              <a:t>                  </a:t>
            </a:r>
            <a:r>
              <a:rPr lang="en-US" altLang="zh-CN" sz="2000" dirty="0">
                <a:latin typeface="微软雅黑" panose="020B0503020204020204" charset="-122"/>
                <a:ea typeface="微软雅黑" panose="020B0503020204020204" charset="-122"/>
                <a:cs typeface="微软雅黑" panose="020B0503020204020204" charset="-122"/>
              </a:rPr>
              <a:t>      </a:t>
            </a:r>
            <a:r>
              <a:rPr lang="zh-CN" altLang="en-US" sz="2000" dirty="0">
                <a:latin typeface="微软雅黑" panose="020B0503020204020204" charset="-122"/>
                <a:ea typeface="微软雅黑" panose="020B0503020204020204" charset="-122"/>
                <a:cs typeface="微软雅黑" panose="020B0503020204020204" charset="-122"/>
              </a:rPr>
              <a:t>f[i][j][1] = </a:t>
            </a:r>
            <a:r>
              <a:rPr lang="zh-CN" altLang="en-US" sz="2000" dirty="0">
                <a:solidFill>
                  <a:srgbClr val="FF0000"/>
                </a:solidFill>
                <a:latin typeface="微软雅黑" panose="020B0503020204020204" charset="-122"/>
                <a:ea typeface="微软雅黑" panose="020B0503020204020204" charset="-122"/>
                <a:cs typeface="微软雅黑" panose="020B0503020204020204" charset="-122"/>
              </a:rPr>
              <a:t>1</a:t>
            </a:r>
            <a:r>
              <a:rPr lang="zh-CN" altLang="en-US" sz="2000" dirty="0">
                <a:latin typeface="微软雅黑" panose="020B0503020204020204" charset="-122"/>
                <a:ea typeface="微软雅黑" panose="020B0503020204020204" charset="-122"/>
                <a:cs typeface="微软雅黑" panose="020B0503020204020204" charset="-122"/>
              </a:rPr>
              <a:t>;   //由</a:t>
            </a:r>
            <a:r>
              <a:rPr lang="zh-CN" altLang="en-US" sz="2000" dirty="0">
                <a:solidFill>
                  <a:srgbClr val="FF0000"/>
                </a:solidFill>
                <a:latin typeface="微软雅黑" panose="020B0503020204020204" charset="-122"/>
                <a:ea typeface="微软雅黑" panose="020B0503020204020204" charset="-122"/>
                <a:cs typeface="微软雅黑" panose="020B0503020204020204" charset="-122"/>
              </a:rPr>
              <a:t>右下方</a:t>
            </a:r>
            <a:r>
              <a:rPr lang="zh-CN" altLang="en-US" sz="2000" dirty="0">
                <a:latin typeface="微软雅黑" panose="020B0503020204020204" charset="-122"/>
                <a:ea typeface="微软雅黑" panose="020B0503020204020204" charset="-122"/>
                <a:cs typeface="微软雅黑" panose="020B0503020204020204" charset="-122"/>
              </a:rPr>
              <a:t>求得</a:t>
            </a:r>
            <a:endParaRPr lang="zh-CN" altLang="en-US" sz="2000" dirty="0">
              <a:latin typeface="微软雅黑" panose="020B0503020204020204" charset="-122"/>
              <a:ea typeface="微软雅黑" panose="020B0503020204020204" charset="-122"/>
              <a:cs typeface="微软雅黑" panose="020B0503020204020204" charset="-122"/>
            </a:endParaRPr>
          </a:p>
          <a:p>
            <a:pPr marL="0" indent="0">
              <a:lnSpc>
                <a:spcPct val="140000"/>
              </a:lnSpc>
              <a:spcBef>
                <a:spcPts val="20"/>
              </a:spcBef>
              <a:spcAft>
                <a:spcPts val="0"/>
              </a:spcAft>
              <a:buNone/>
            </a:pPr>
            <a:r>
              <a:rPr lang="zh-CN" altLang="en-US" sz="2000" dirty="0">
                <a:latin typeface="微软雅黑" panose="020B0503020204020204" charset="-122"/>
                <a:ea typeface="微软雅黑" panose="020B0503020204020204" charset="-122"/>
                <a:cs typeface="微软雅黑" panose="020B0503020204020204" charset="-122"/>
              </a:rPr>
              <a:t>              </a:t>
            </a:r>
            <a:r>
              <a:rPr lang="en-US" altLang="zh-CN" sz="2000" dirty="0">
                <a:latin typeface="微软雅黑" panose="020B0503020204020204" charset="-122"/>
                <a:ea typeface="微软雅黑" panose="020B0503020204020204" charset="-122"/>
                <a:cs typeface="微软雅黑" panose="020B0503020204020204" charset="-122"/>
              </a:rPr>
              <a:t>   </a:t>
            </a:r>
            <a:r>
              <a:rPr lang="zh-CN" altLang="en-US" sz="2000" dirty="0">
                <a:latin typeface="微软雅黑" panose="020B0503020204020204" charset="-122"/>
                <a:ea typeface="微软雅黑" panose="020B0503020204020204" charset="-122"/>
                <a:cs typeface="微软雅黑" panose="020B0503020204020204" charset="-122"/>
              </a:rPr>
              <a:t> }</a:t>
            </a:r>
            <a:endParaRPr lang="zh-CN" altLang="en-US" sz="2000" dirty="0">
              <a:latin typeface="微软雅黑" panose="020B0503020204020204" charset="-122"/>
              <a:ea typeface="微软雅黑" panose="020B0503020204020204" charset="-122"/>
              <a:cs typeface="微软雅黑" panose="020B0503020204020204" charset="-122"/>
            </a:endParaRPr>
          </a:p>
          <a:p>
            <a:pPr marL="0" indent="0">
              <a:lnSpc>
                <a:spcPct val="140000"/>
              </a:lnSpc>
              <a:spcBef>
                <a:spcPts val="20"/>
              </a:spcBef>
              <a:spcAft>
                <a:spcPts val="0"/>
              </a:spcAft>
              <a:buNone/>
            </a:pPr>
            <a:r>
              <a:rPr lang="zh-CN" altLang="en-US" sz="2000" dirty="0">
                <a:latin typeface="微软雅黑" panose="020B0503020204020204" charset="-122"/>
                <a:ea typeface="微软雅黑" panose="020B0503020204020204" charset="-122"/>
                <a:cs typeface="微软雅黑" panose="020B0503020204020204" charset="-122"/>
              </a:rPr>
              <a:t>}</a:t>
            </a:r>
            <a:endParaRPr lang="zh-CN" altLang="en-US" sz="2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内容占位符 2"/>
          <p:cNvSpPr>
            <a:spLocks noGrp="1" noChangeArrowheads="1"/>
          </p:cNvSpPr>
          <p:nvPr>
            <p:ph idx="4294967295"/>
          </p:nvPr>
        </p:nvSpPr>
        <p:spPr>
          <a:xfrm>
            <a:off x="234950" y="404495"/>
            <a:ext cx="8674100" cy="6224905"/>
          </a:xfrm>
        </p:spPr>
        <p:txBody>
          <a:bodyPr>
            <a:noAutofit/>
          </a:bodyPr>
          <a:lstStyle/>
          <a:p>
            <a:pPr>
              <a:lnSpc>
                <a:spcPct val="140000"/>
              </a:lnSpc>
              <a:spcBef>
                <a:spcPts val="20"/>
              </a:spcBef>
              <a:spcAft>
                <a:spcPts val="0"/>
              </a:spcAft>
              <a:buFont typeface="Wingdings" panose="05000000000000000000" charset="0"/>
              <a:buChar char=""/>
            </a:pPr>
            <a:r>
              <a:rPr lang="zh-CN" altLang="en-US" sz="2000" dirty="0">
                <a:solidFill>
                  <a:srgbClr val="FF0000"/>
                </a:solidFill>
                <a:latin typeface="微软雅黑" panose="020B0503020204020204" charset="-122"/>
                <a:ea typeface="微软雅黑" panose="020B0503020204020204" charset="-122"/>
                <a:cs typeface="微软雅黑" panose="020B0503020204020204" charset="-122"/>
              </a:rPr>
              <a:t>动态规划解法：另外一种状态表示方法</a:t>
            </a:r>
            <a:r>
              <a:rPr lang="zh-CN" altLang="en-US" sz="2000" dirty="0">
                <a:latin typeface="微软雅黑" panose="020B0503020204020204" charset="-122"/>
                <a:ea typeface="微软雅黑" panose="020B0503020204020204" charset="-122"/>
                <a:cs typeface="微软雅黑" panose="020B0503020204020204" charset="-122"/>
              </a:rPr>
              <a:t>，设f[i][j]表示从左上角走到第i行、第j列这个位置所有数之和的最大值。则状态转移方程为：f[i][j]=a[i][j] + max{f[i-1][j-1],f[i-1][j]}，2≤i≤n，1≤j≤i，边界为：f[1][1] = a[1][1]。</a:t>
            </a:r>
            <a:r>
              <a:rPr lang="zh-CN" altLang="en-US" sz="2000" dirty="0">
                <a:solidFill>
                  <a:srgbClr val="FF0000"/>
                </a:solidFill>
                <a:latin typeface="微软雅黑" panose="020B0503020204020204" charset="-122"/>
                <a:ea typeface="微软雅黑" panose="020B0503020204020204" charset="-122"/>
                <a:cs typeface="微软雅黑" panose="020B0503020204020204" charset="-122"/>
              </a:rPr>
              <a:t>但是（容易错），答案就还需要一遍打擂台，求max{f[n][j]}，1≤j≤n。</a:t>
            </a:r>
            <a:endParaRPr lang="zh-CN" altLang="en-US" sz="2000" dirty="0">
              <a:latin typeface="微软雅黑" panose="020B0503020204020204" charset="-122"/>
              <a:ea typeface="微软雅黑" panose="020B0503020204020204" charset="-122"/>
              <a:cs typeface="微软雅黑" panose="020B0503020204020204" charset="-122"/>
            </a:endParaRPr>
          </a:p>
          <a:p>
            <a:pPr marL="0" indent="0">
              <a:lnSpc>
                <a:spcPct val="140000"/>
              </a:lnSpc>
              <a:spcBef>
                <a:spcPts val="20"/>
              </a:spcBef>
              <a:spcAft>
                <a:spcPts val="0"/>
              </a:spcAft>
              <a:buFont typeface="Wingdings" panose="05000000000000000000" charset="0"/>
              <a:buNone/>
            </a:pPr>
            <a:r>
              <a:rPr lang="zh-CN" altLang="en-US" sz="2000" dirty="0">
                <a:latin typeface="微软雅黑" panose="020B0503020204020204" charset="-122"/>
                <a:ea typeface="微软雅黑" panose="020B0503020204020204" charset="-122"/>
                <a:cs typeface="微软雅黑" panose="020B0503020204020204" charset="-122"/>
              </a:rPr>
              <a:t>f[1][1] = a[1][1]；</a:t>
            </a:r>
            <a:endParaRPr lang="zh-CN" altLang="en-US" sz="2000" dirty="0">
              <a:latin typeface="微软雅黑" panose="020B0503020204020204" charset="-122"/>
              <a:ea typeface="微软雅黑" panose="020B0503020204020204" charset="-122"/>
              <a:cs typeface="微软雅黑" panose="020B0503020204020204" charset="-122"/>
            </a:endParaRPr>
          </a:p>
          <a:p>
            <a:pPr marL="0" indent="0">
              <a:lnSpc>
                <a:spcPct val="140000"/>
              </a:lnSpc>
              <a:spcBef>
                <a:spcPts val="20"/>
              </a:spcBef>
              <a:spcAft>
                <a:spcPts val="0"/>
              </a:spcAft>
              <a:buFont typeface="Wingdings" panose="05000000000000000000" charset="0"/>
              <a:buNone/>
            </a:pPr>
            <a:r>
              <a:rPr lang="zh-CN" altLang="en-US" sz="2000" dirty="0">
                <a:latin typeface="微软雅黑" panose="020B0503020204020204" charset="-122"/>
                <a:ea typeface="微软雅黑" panose="020B0503020204020204" charset="-122"/>
                <a:cs typeface="微软雅黑" panose="020B0503020204020204" charset="-122"/>
              </a:rPr>
              <a:t>for(int i = 2; i &lt;= n; i++)</a:t>
            </a:r>
            <a:endParaRPr lang="zh-CN" altLang="en-US" sz="2000" dirty="0">
              <a:latin typeface="微软雅黑" panose="020B0503020204020204" charset="-122"/>
              <a:ea typeface="微软雅黑" panose="020B0503020204020204" charset="-122"/>
              <a:cs typeface="微软雅黑" panose="020B0503020204020204" charset="-122"/>
            </a:endParaRPr>
          </a:p>
          <a:p>
            <a:pPr marL="0" indent="0">
              <a:lnSpc>
                <a:spcPct val="140000"/>
              </a:lnSpc>
              <a:spcBef>
                <a:spcPts val="20"/>
              </a:spcBef>
              <a:spcAft>
                <a:spcPts val="0"/>
              </a:spcAft>
              <a:buFont typeface="Wingdings" panose="05000000000000000000" charset="0"/>
              <a:buNone/>
            </a:pPr>
            <a:r>
              <a:rPr lang="zh-CN" altLang="en-US" sz="2000" dirty="0">
                <a:latin typeface="微软雅黑" panose="020B0503020204020204" charset="-122"/>
                <a:ea typeface="微软雅黑" panose="020B0503020204020204" charset="-122"/>
                <a:cs typeface="微软雅黑" panose="020B0503020204020204" charset="-122"/>
              </a:rPr>
              <a:t> </a:t>
            </a:r>
            <a:r>
              <a:rPr lang="en-US" altLang="zh-CN" sz="2000" dirty="0">
                <a:latin typeface="微软雅黑" panose="020B0503020204020204" charset="-122"/>
                <a:ea typeface="微软雅黑" panose="020B0503020204020204" charset="-122"/>
                <a:cs typeface="微软雅黑" panose="020B0503020204020204" charset="-122"/>
              </a:rPr>
              <a:t>  </a:t>
            </a:r>
            <a:r>
              <a:rPr lang="zh-CN" altLang="en-US" sz="2000" dirty="0">
                <a:latin typeface="微软雅黑" panose="020B0503020204020204" charset="-122"/>
                <a:ea typeface="微软雅黑" panose="020B0503020204020204" charset="-122"/>
                <a:cs typeface="微软雅黑" panose="020B0503020204020204" charset="-122"/>
              </a:rPr>
              <a:t> for(int j = 1; j &lt;= i; j++)</a:t>
            </a:r>
            <a:endParaRPr lang="zh-CN" altLang="en-US" sz="2000" dirty="0">
              <a:latin typeface="微软雅黑" panose="020B0503020204020204" charset="-122"/>
              <a:ea typeface="微软雅黑" panose="020B0503020204020204" charset="-122"/>
              <a:cs typeface="微软雅黑" panose="020B0503020204020204" charset="-122"/>
            </a:endParaRPr>
          </a:p>
          <a:p>
            <a:pPr marL="0" indent="0">
              <a:lnSpc>
                <a:spcPct val="140000"/>
              </a:lnSpc>
              <a:spcBef>
                <a:spcPts val="20"/>
              </a:spcBef>
              <a:spcAft>
                <a:spcPts val="0"/>
              </a:spcAft>
              <a:buFont typeface="Wingdings" panose="05000000000000000000" charset="0"/>
              <a:buNone/>
            </a:pPr>
            <a:r>
              <a:rPr lang="zh-CN" altLang="en-US" sz="2000" dirty="0">
                <a:latin typeface="微软雅黑" panose="020B0503020204020204" charset="-122"/>
                <a:ea typeface="微软雅黑" panose="020B0503020204020204" charset="-122"/>
                <a:cs typeface="微软雅黑" panose="020B0503020204020204" charset="-122"/>
              </a:rPr>
              <a:t>   </a:t>
            </a:r>
            <a:r>
              <a:rPr lang="en-US" altLang="zh-CN" sz="2000" dirty="0">
                <a:latin typeface="微软雅黑" panose="020B0503020204020204" charset="-122"/>
                <a:ea typeface="微软雅黑" panose="020B0503020204020204" charset="-122"/>
                <a:cs typeface="微软雅黑" panose="020B0503020204020204" charset="-122"/>
              </a:rPr>
              <a:t>   </a:t>
            </a:r>
            <a:r>
              <a:rPr lang="zh-CN" altLang="en-US" sz="2000" dirty="0">
                <a:latin typeface="微软雅黑" panose="020B0503020204020204" charset="-122"/>
                <a:ea typeface="微软雅黑" panose="020B0503020204020204" charset="-122"/>
                <a:cs typeface="微软雅黑" panose="020B0503020204020204" charset="-122"/>
              </a:rPr>
              <a:t> if(f[i-1][j-1] &gt; f[i-1][j])</a:t>
            </a:r>
            <a:r>
              <a:rPr lang="en-US" altLang="zh-CN" sz="2000" dirty="0">
                <a:latin typeface="微软雅黑" panose="020B0503020204020204" charset="-122"/>
                <a:ea typeface="微软雅黑" panose="020B0503020204020204" charset="-122"/>
                <a:cs typeface="微软雅黑" panose="020B0503020204020204" charset="-122"/>
              </a:rPr>
              <a:t>  </a:t>
            </a:r>
            <a:r>
              <a:rPr lang="zh-CN" altLang="en-US" sz="2000" dirty="0">
                <a:latin typeface="微软雅黑" panose="020B0503020204020204" charset="-122"/>
                <a:ea typeface="微软雅黑" panose="020B0503020204020204" charset="-122"/>
                <a:cs typeface="微软雅黑" panose="020B0503020204020204" charset="-122"/>
              </a:rPr>
              <a:t> f[i][j] = f[i-1][j-1] + a[i][j];</a:t>
            </a:r>
            <a:endParaRPr lang="zh-CN" altLang="en-US" sz="2000" dirty="0">
              <a:latin typeface="微软雅黑" panose="020B0503020204020204" charset="-122"/>
              <a:ea typeface="微软雅黑" panose="020B0503020204020204" charset="-122"/>
              <a:cs typeface="微软雅黑" panose="020B0503020204020204" charset="-122"/>
            </a:endParaRPr>
          </a:p>
          <a:p>
            <a:pPr marL="0" indent="0">
              <a:lnSpc>
                <a:spcPct val="140000"/>
              </a:lnSpc>
              <a:spcBef>
                <a:spcPts val="20"/>
              </a:spcBef>
              <a:spcAft>
                <a:spcPts val="0"/>
              </a:spcAft>
              <a:buFont typeface="Wingdings" panose="05000000000000000000" charset="0"/>
              <a:buNone/>
            </a:pPr>
            <a:r>
              <a:rPr lang="zh-CN" altLang="en-US" sz="2000" dirty="0">
                <a:latin typeface="微软雅黑" panose="020B0503020204020204" charset="-122"/>
                <a:ea typeface="微软雅黑" panose="020B0503020204020204" charset="-122"/>
                <a:cs typeface="微软雅黑" panose="020B0503020204020204" charset="-122"/>
              </a:rPr>
              <a:t> </a:t>
            </a:r>
            <a:r>
              <a:rPr lang="en-US" altLang="zh-CN" sz="2000" dirty="0">
                <a:latin typeface="微软雅黑" panose="020B0503020204020204" charset="-122"/>
                <a:ea typeface="微软雅黑" panose="020B0503020204020204" charset="-122"/>
                <a:cs typeface="微软雅黑" panose="020B0503020204020204" charset="-122"/>
              </a:rPr>
              <a:t>      </a:t>
            </a:r>
            <a:r>
              <a:rPr lang="zh-CN" altLang="en-US" sz="2000" dirty="0">
                <a:latin typeface="微软雅黑" panose="020B0503020204020204" charset="-122"/>
                <a:ea typeface="微软雅黑" panose="020B0503020204020204" charset="-122"/>
                <a:cs typeface="微软雅黑" panose="020B0503020204020204" charset="-122"/>
              </a:rPr>
              <a:t>else f[i][j] = f[i-1][j] + a[i][j]；</a:t>
            </a:r>
            <a:endParaRPr lang="zh-CN" altLang="en-US" sz="2000" dirty="0">
              <a:latin typeface="微软雅黑" panose="020B0503020204020204" charset="-122"/>
              <a:ea typeface="微软雅黑" panose="020B0503020204020204" charset="-122"/>
              <a:cs typeface="微软雅黑" panose="020B0503020204020204" charset="-122"/>
            </a:endParaRPr>
          </a:p>
          <a:p>
            <a:pPr marL="0" indent="0">
              <a:lnSpc>
                <a:spcPct val="140000"/>
              </a:lnSpc>
              <a:spcBef>
                <a:spcPts val="20"/>
              </a:spcBef>
              <a:spcAft>
                <a:spcPts val="0"/>
              </a:spcAft>
              <a:buFont typeface="Wingdings" panose="05000000000000000000" charset="0"/>
              <a:buNone/>
            </a:pPr>
            <a:r>
              <a:rPr lang="zh-CN" altLang="en-US" sz="2000" dirty="0">
                <a:latin typeface="微软雅黑" panose="020B0503020204020204" charset="-122"/>
                <a:ea typeface="微软雅黑" panose="020B0503020204020204" charset="-122"/>
                <a:cs typeface="微软雅黑" panose="020B0503020204020204" charset="-122"/>
              </a:rPr>
              <a:t>int ans = 0；</a:t>
            </a:r>
            <a:endParaRPr lang="zh-CN" altLang="en-US" sz="2000" dirty="0">
              <a:latin typeface="微软雅黑" panose="020B0503020204020204" charset="-122"/>
              <a:ea typeface="微软雅黑" panose="020B0503020204020204" charset="-122"/>
              <a:cs typeface="微软雅黑" panose="020B0503020204020204" charset="-122"/>
            </a:endParaRPr>
          </a:p>
          <a:p>
            <a:pPr marL="0" indent="0">
              <a:lnSpc>
                <a:spcPct val="140000"/>
              </a:lnSpc>
              <a:spcBef>
                <a:spcPts val="20"/>
              </a:spcBef>
              <a:spcAft>
                <a:spcPts val="0"/>
              </a:spcAft>
              <a:buFont typeface="Wingdings" panose="05000000000000000000" charset="0"/>
              <a:buNone/>
            </a:pPr>
            <a:r>
              <a:rPr lang="zh-CN" altLang="en-US" sz="2000" dirty="0">
                <a:latin typeface="微软雅黑" panose="020B0503020204020204" charset="-122"/>
                <a:ea typeface="微软雅黑" panose="020B0503020204020204" charset="-122"/>
                <a:cs typeface="微软雅黑" panose="020B0503020204020204" charset="-122"/>
              </a:rPr>
              <a:t>for(int j = 1; j &lt;= n; j++)</a:t>
            </a:r>
            <a:endParaRPr lang="zh-CN" altLang="en-US" sz="2000" dirty="0">
              <a:latin typeface="微软雅黑" panose="020B0503020204020204" charset="-122"/>
              <a:ea typeface="微软雅黑" panose="020B0503020204020204" charset="-122"/>
              <a:cs typeface="微软雅黑" panose="020B0503020204020204" charset="-122"/>
            </a:endParaRPr>
          </a:p>
          <a:p>
            <a:pPr marL="0" indent="0">
              <a:lnSpc>
                <a:spcPct val="140000"/>
              </a:lnSpc>
              <a:spcBef>
                <a:spcPts val="20"/>
              </a:spcBef>
              <a:spcAft>
                <a:spcPts val="0"/>
              </a:spcAft>
              <a:buFont typeface="Wingdings" panose="05000000000000000000" charset="0"/>
              <a:buNone/>
            </a:pPr>
            <a:r>
              <a:rPr lang="en-US" altLang="zh-CN" sz="2000" dirty="0">
                <a:latin typeface="微软雅黑" panose="020B0503020204020204" charset="-122"/>
                <a:ea typeface="微软雅黑" panose="020B0503020204020204" charset="-122"/>
                <a:cs typeface="微软雅黑" panose="020B0503020204020204" charset="-122"/>
              </a:rPr>
              <a:t>  </a:t>
            </a:r>
            <a:r>
              <a:rPr lang="zh-CN" altLang="en-US" sz="2000" dirty="0">
                <a:latin typeface="微软雅黑" panose="020B0503020204020204" charset="-122"/>
                <a:ea typeface="微软雅黑" panose="020B0503020204020204" charset="-122"/>
                <a:cs typeface="微软雅黑" panose="020B0503020204020204" charset="-122"/>
              </a:rPr>
              <a:t>  if(f[n][j] &gt; ans)</a:t>
            </a:r>
            <a:r>
              <a:rPr lang="en-US" altLang="zh-CN" sz="2000" dirty="0">
                <a:latin typeface="微软雅黑" panose="020B0503020204020204" charset="-122"/>
                <a:ea typeface="微软雅黑" panose="020B0503020204020204" charset="-122"/>
                <a:cs typeface="微软雅黑" panose="020B0503020204020204" charset="-122"/>
              </a:rPr>
              <a:t>  </a:t>
            </a:r>
            <a:r>
              <a:rPr lang="zh-CN" altLang="en-US" sz="2000" dirty="0">
                <a:latin typeface="微软雅黑" panose="020B0503020204020204" charset="-122"/>
                <a:ea typeface="微软雅黑" panose="020B0503020204020204" charset="-122"/>
                <a:cs typeface="微软雅黑" panose="020B0503020204020204" charset="-122"/>
              </a:rPr>
              <a:t> ans = f[n][j]；</a:t>
            </a:r>
            <a:endParaRPr lang="zh-CN" altLang="en-US" sz="2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内容占位符 2"/>
          <p:cNvSpPr>
            <a:spLocks noGrp="1" noChangeArrowheads="1"/>
          </p:cNvSpPr>
          <p:nvPr>
            <p:ph idx="4294967295"/>
          </p:nvPr>
        </p:nvSpPr>
        <p:spPr>
          <a:xfrm>
            <a:off x="251460" y="692785"/>
            <a:ext cx="8688705" cy="5919470"/>
          </a:xfrm>
        </p:spPr>
        <p:txBody>
          <a:bodyPr>
            <a:noAutofit/>
          </a:bodyPr>
          <a:lstStyle/>
          <a:p>
            <a:pPr>
              <a:lnSpc>
                <a:spcPct val="150000"/>
              </a:lnSpc>
              <a:spcBef>
                <a:spcPct val="0"/>
              </a:spcBef>
              <a:buFont typeface="Wingdings" panose="05000000000000000000" charset="0"/>
              <a:buChar char=""/>
            </a:pPr>
            <a:r>
              <a:rPr lang="zh-CN" altLang="en-US" sz="2400" dirty="0" smtClean="0">
                <a:solidFill>
                  <a:srgbClr val="FF0000"/>
                </a:solidFill>
                <a:latin typeface="微软雅黑" panose="020B0503020204020204" charset="-122"/>
                <a:ea typeface="微软雅黑" panose="020B0503020204020204" charset="-122"/>
                <a:cs typeface="微软雅黑" panose="020B0503020204020204" charset="-122"/>
              </a:rPr>
              <a:t>举一反三：</a:t>
            </a:r>
            <a:r>
              <a:rPr lang="en-US" altLang="zh-CN" sz="2400" dirty="0" smtClean="0">
                <a:solidFill>
                  <a:srgbClr val="FF0000"/>
                </a:solidFill>
                <a:latin typeface="微软雅黑" panose="020B0503020204020204" charset="-122"/>
                <a:ea typeface="微软雅黑" panose="020B0503020204020204" charset="-122"/>
                <a:cs typeface="微软雅黑" panose="020B0503020204020204" charset="-122"/>
              </a:rPr>
              <a:t>codevs2193</a:t>
            </a:r>
            <a:endParaRPr lang="en-US" altLang="zh-CN" sz="2400" dirty="0" smtClean="0">
              <a:solidFill>
                <a:srgbClr val="FF0000"/>
              </a:solidFill>
              <a:latin typeface="微软雅黑" panose="020B0503020204020204" charset="-122"/>
              <a:ea typeface="微软雅黑" panose="020B0503020204020204" charset="-122"/>
              <a:cs typeface="微软雅黑" panose="020B0503020204020204" charset="-122"/>
            </a:endParaRPr>
          </a:p>
          <a:p>
            <a:pPr marL="0" indent="0">
              <a:lnSpc>
                <a:spcPct val="150000"/>
              </a:lnSpc>
              <a:spcBef>
                <a:spcPct val="0"/>
              </a:spcBef>
              <a:buFont typeface="Wingdings" panose="05000000000000000000" charset="0"/>
              <a:buNone/>
            </a:pPr>
            <a:r>
              <a:rPr lang="en-US" altLang="zh-CN" sz="2400" dirty="0" smtClean="0">
                <a:latin typeface="微软雅黑" panose="020B0503020204020204" charset="-122"/>
                <a:ea typeface="微软雅黑" panose="020B0503020204020204" charset="-122"/>
                <a:cs typeface="微软雅黑" panose="020B0503020204020204" charset="-122"/>
              </a:rPr>
              <a:t>    </a:t>
            </a:r>
            <a:r>
              <a:rPr lang="zh-CN" altLang="en-US" sz="2400" dirty="0" smtClean="0">
                <a:latin typeface="微软雅黑" panose="020B0503020204020204" charset="-122"/>
                <a:ea typeface="微软雅黑" panose="020B0503020204020204" charset="-122"/>
                <a:cs typeface="微软雅黑" panose="020B0503020204020204" charset="-122"/>
              </a:rPr>
              <a:t>上面题目加上一个限制条件：要求路径必须经过第</a:t>
            </a:r>
            <a:r>
              <a:rPr lang="en-US" altLang="zh-CN" sz="2400" dirty="0" smtClean="0">
                <a:latin typeface="微软雅黑" panose="020B0503020204020204" charset="-122"/>
                <a:ea typeface="微软雅黑" panose="020B0503020204020204" charset="-122"/>
                <a:cs typeface="微软雅黑" panose="020B0503020204020204" charset="-122"/>
              </a:rPr>
              <a:t>n/2</a:t>
            </a:r>
            <a:r>
              <a:rPr lang="zh-CN" altLang="en-US" sz="2400" dirty="0" smtClean="0">
                <a:latin typeface="微软雅黑" panose="020B0503020204020204" charset="-122"/>
                <a:ea typeface="微软雅黑" panose="020B0503020204020204" charset="-122"/>
                <a:cs typeface="微软雅黑" panose="020B0503020204020204" charset="-122"/>
              </a:rPr>
              <a:t>行、第</a:t>
            </a:r>
            <a:r>
              <a:rPr lang="en-US" altLang="zh-CN" sz="2400" dirty="0" smtClean="0">
                <a:latin typeface="微软雅黑" panose="020B0503020204020204" charset="-122"/>
                <a:ea typeface="微软雅黑" panose="020B0503020204020204" charset="-122"/>
                <a:cs typeface="微软雅黑" panose="020B0503020204020204" charset="-122"/>
              </a:rPr>
              <a:t>n/2</a:t>
            </a:r>
            <a:r>
              <a:rPr lang="zh-CN" altLang="en-US" sz="2400" dirty="0" smtClean="0">
                <a:latin typeface="微软雅黑" panose="020B0503020204020204" charset="-122"/>
                <a:ea typeface="微软雅黑" panose="020B0503020204020204" charset="-122"/>
                <a:cs typeface="微软雅黑" panose="020B0503020204020204" charset="-122"/>
              </a:rPr>
              <a:t>列。</a:t>
            </a:r>
            <a:endParaRPr lang="zh-CN" altLang="en-US" sz="2400" dirty="0">
              <a:latin typeface="微软雅黑" panose="020B0503020204020204" charset="-122"/>
              <a:ea typeface="微软雅黑" panose="020B0503020204020204" charset="-122"/>
              <a:cs typeface="微软雅黑" panose="020B0503020204020204" charset="-122"/>
            </a:endParaRPr>
          </a:p>
          <a:p>
            <a:pPr lvl="1">
              <a:lnSpc>
                <a:spcPct val="150000"/>
              </a:lnSpc>
              <a:spcBef>
                <a:spcPct val="0"/>
              </a:spcBef>
              <a:buFont typeface="Wingdings" panose="05000000000000000000" charset="0"/>
              <a:buChar char=""/>
            </a:pP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50000"/>
              </a:lnSpc>
              <a:spcBef>
                <a:spcPct val="0"/>
              </a:spcBef>
              <a:buFont typeface="Wingdings" panose="05000000000000000000" charset="0"/>
              <a:buChar char=""/>
            </a:pPr>
            <a:r>
              <a:rPr lang="en-US" altLang="en-US" sz="2400" dirty="0" smtClean="0">
                <a:solidFill>
                  <a:srgbClr val="FF0000"/>
                </a:solidFill>
                <a:latin typeface="微软雅黑" panose="020B0503020204020204" charset="-122"/>
                <a:ea typeface="微软雅黑" panose="020B0503020204020204" charset="-122"/>
                <a:cs typeface="微软雅黑" panose="020B0503020204020204" charset="-122"/>
              </a:rPr>
              <a:t>思考分析</a:t>
            </a:r>
            <a:r>
              <a:rPr lang="zh-CN" altLang="en-US" sz="2400" dirty="0" smtClean="0">
                <a:solidFill>
                  <a:srgbClr val="FF0000"/>
                </a:solidFill>
                <a:latin typeface="微软雅黑" panose="020B0503020204020204" charset="-122"/>
                <a:ea typeface="微软雅黑" panose="020B0503020204020204" charset="-122"/>
                <a:cs typeface="微软雅黑" panose="020B0503020204020204" charset="-122"/>
              </a:rPr>
              <a:t>：</a:t>
            </a:r>
            <a:endParaRPr lang="zh-CN" altLang="en-US" sz="2400" dirty="0">
              <a:solidFill>
                <a:srgbClr val="FF0000"/>
              </a:solidFill>
              <a:latin typeface="微软雅黑" panose="020B0503020204020204" charset="-122"/>
              <a:ea typeface="微软雅黑" panose="020B0503020204020204" charset="-122"/>
              <a:cs typeface="微软雅黑" panose="020B0503020204020204" charset="-122"/>
            </a:endParaRPr>
          </a:p>
          <a:p>
            <a:pPr lvl="1">
              <a:lnSpc>
                <a:spcPct val="150000"/>
              </a:lnSpc>
              <a:spcBef>
                <a:spcPct val="0"/>
              </a:spcBef>
              <a:buFont typeface="Wingdings" panose="05000000000000000000" charset="0"/>
              <a:buChar char=""/>
            </a:pPr>
            <a:r>
              <a:rPr lang="zh-CN" altLang="en-US" sz="2400" dirty="0" smtClean="0">
                <a:latin typeface="微软雅黑" panose="020B0503020204020204" charset="-122"/>
                <a:ea typeface="微软雅黑" panose="020B0503020204020204" charset="-122"/>
                <a:cs typeface="微软雅黑" panose="020B0503020204020204" charset="-122"/>
              </a:rPr>
              <a:t>还是一样的状态表示，假设</a:t>
            </a:r>
            <a:r>
              <a:rPr lang="en-US" altLang="zh-CN" sz="2400" dirty="0" smtClean="0">
                <a:latin typeface="微软雅黑" panose="020B0503020204020204" charset="-122"/>
                <a:ea typeface="微软雅黑" panose="020B0503020204020204" charset="-122"/>
                <a:cs typeface="微软雅黑" panose="020B0503020204020204" charset="-122"/>
              </a:rPr>
              <a:t>f[</a:t>
            </a:r>
            <a:r>
              <a:rPr lang="en-US" altLang="zh-CN" sz="2400" dirty="0" err="1">
                <a:latin typeface="微软雅黑" panose="020B0503020204020204" charset="-122"/>
                <a:ea typeface="微软雅黑" panose="020B0503020204020204" charset="-122"/>
                <a:cs typeface="微软雅黑" panose="020B0503020204020204" charset="-122"/>
              </a:rPr>
              <a:t>i][</a:t>
            </a:r>
            <a:r>
              <a:rPr lang="en-US" altLang="zh-CN" sz="2400" dirty="0" err="1" smtClean="0">
                <a:latin typeface="微软雅黑" panose="020B0503020204020204" charset="-122"/>
                <a:ea typeface="微软雅黑" panose="020B0503020204020204" charset="-122"/>
                <a:cs typeface="微软雅黑" panose="020B0503020204020204" charset="-122"/>
              </a:rPr>
              <a:t>j</a:t>
            </a:r>
            <a:r>
              <a:rPr lang="en-US" altLang="zh-CN" sz="2400" dirty="0" smtClean="0">
                <a:latin typeface="微软雅黑" panose="020B0503020204020204" charset="-122"/>
                <a:ea typeface="微软雅黑" panose="020B0503020204020204" charset="-122"/>
                <a:cs typeface="微软雅黑" panose="020B0503020204020204" charset="-122"/>
              </a:rPr>
              <a:t>]</a:t>
            </a:r>
            <a:r>
              <a:rPr lang="zh-CN" altLang="en-US" sz="2400" dirty="0" smtClean="0">
                <a:latin typeface="微软雅黑" panose="020B0503020204020204" charset="-122"/>
                <a:ea typeface="微软雅黑" panose="020B0503020204020204" charset="-122"/>
                <a:cs typeface="微软雅黑" panose="020B0503020204020204" charset="-122"/>
              </a:rPr>
              <a:t>表示从第</a:t>
            </a:r>
            <a:r>
              <a:rPr lang="en-US" altLang="zh-CN" sz="2400" dirty="0" err="1" smtClean="0">
                <a:latin typeface="微软雅黑" panose="020B0503020204020204" charset="-122"/>
                <a:ea typeface="微软雅黑" panose="020B0503020204020204" charset="-122"/>
                <a:cs typeface="微软雅黑" panose="020B0503020204020204" charset="-122"/>
              </a:rPr>
              <a:t>i</a:t>
            </a:r>
            <a:r>
              <a:rPr lang="zh-CN" altLang="en-US" sz="2400" dirty="0" smtClean="0">
                <a:latin typeface="微软雅黑" panose="020B0503020204020204" charset="-122"/>
                <a:ea typeface="微软雅黑" panose="020B0503020204020204" charset="-122"/>
                <a:cs typeface="微软雅黑" panose="020B0503020204020204" charset="-122"/>
              </a:rPr>
              <a:t>行、第</a:t>
            </a:r>
            <a:r>
              <a:rPr lang="en-US" altLang="zh-CN" sz="2400" dirty="0" smtClean="0">
                <a:latin typeface="微软雅黑" panose="020B0503020204020204" charset="-122"/>
                <a:ea typeface="微软雅黑" panose="020B0503020204020204" charset="-122"/>
                <a:cs typeface="微软雅黑" panose="020B0503020204020204" charset="-122"/>
              </a:rPr>
              <a:t>j</a:t>
            </a:r>
            <a:r>
              <a:rPr lang="zh-CN" altLang="en-US" sz="2400" dirty="0" smtClean="0">
                <a:latin typeface="微软雅黑" panose="020B0503020204020204" charset="-122"/>
                <a:ea typeface="微软雅黑" panose="020B0503020204020204" charset="-122"/>
                <a:cs typeface="微软雅黑" panose="020B0503020204020204" charset="-122"/>
              </a:rPr>
              <a:t>列这个数到最后一行的路径上所有数之和的最大值。那么</a:t>
            </a:r>
            <a:r>
              <a:rPr lang="en-US" altLang="zh-CN" sz="2400" dirty="0" smtClean="0">
                <a:latin typeface="微软雅黑" panose="020B0503020204020204" charset="-122"/>
                <a:ea typeface="微软雅黑" panose="020B0503020204020204" charset="-122"/>
                <a:cs typeface="微软雅黑" panose="020B0503020204020204" charset="-122"/>
              </a:rPr>
              <a:t>，</a:t>
            </a:r>
            <a:r>
              <a:rPr lang="zh-CN" altLang="en-US" sz="2400" dirty="0" smtClean="0">
                <a:latin typeface="微软雅黑" panose="020B0503020204020204" charset="-122"/>
                <a:ea typeface="微软雅黑" panose="020B0503020204020204" charset="-122"/>
                <a:cs typeface="微软雅黑" panose="020B0503020204020204" charset="-122"/>
              </a:rPr>
              <a:t>状态转移方程为：</a:t>
            </a:r>
            <a:r>
              <a:rPr lang="en-US" altLang="zh-CN" sz="2400" dirty="0" smtClean="0">
                <a:latin typeface="微软雅黑" panose="020B0503020204020204" charset="-122"/>
                <a:ea typeface="微软雅黑" panose="020B0503020204020204" charset="-122"/>
                <a:cs typeface="微软雅黑" panose="020B0503020204020204" charset="-122"/>
              </a:rPr>
              <a:t>f[</a:t>
            </a:r>
            <a:r>
              <a:rPr lang="en-US" altLang="zh-CN" sz="2400" dirty="0" err="1">
                <a:latin typeface="微软雅黑" panose="020B0503020204020204" charset="-122"/>
                <a:ea typeface="微软雅黑" panose="020B0503020204020204" charset="-122"/>
                <a:cs typeface="微软雅黑" panose="020B0503020204020204" charset="-122"/>
              </a:rPr>
              <a:t>i][</a:t>
            </a:r>
            <a:r>
              <a:rPr lang="en-US" altLang="zh-CN" sz="2400" dirty="0" err="1" smtClean="0">
                <a:latin typeface="微软雅黑" panose="020B0503020204020204" charset="-122"/>
                <a:ea typeface="微软雅黑" panose="020B0503020204020204" charset="-122"/>
                <a:cs typeface="微软雅黑" panose="020B0503020204020204" charset="-122"/>
              </a:rPr>
              <a:t>j</a:t>
            </a:r>
            <a:r>
              <a:rPr lang="en-US" altLang="zh-CN" sz="2400" dirty="0" smtClean="0">
                <a:latin typeface="微软雅黑" panose="020B0503020204020204" charset="-122"/>
                <a:ea typeface="微软雅黑" panose="020B0503020204020204" charset="-122"/>
                <a:cs typeface="微软雅黑" panose="020B0503020204020204" charset="-122"/>
              </a:rPr>
              <a:t>]=a[</a:t>
            </a:r>
            <a:r>
              <a:rPr lang="en-US" altLang="zh-CN" sz="2400" dirty="0" err="1" smtClean="0">
                <a:latin typeface="微软雅黑" panose="020B0503020204020204" charset="-122"/>
                <a:ea typeface="微软雅黑" panose="020B0503020204020204" charset="-122"/>
                <a:cs typeface="微软雅黑" panose="020B0503020204020204" charset="-122"/>
              </a:rPr>
              <a:t>i][j</a:t>
            </a:r>
            <a:r>
              <a:rPr lang="en-US" altLang="zh-CN" sz="2400" dirty="0" smtClean="0">
                <a:latin typeface="微软雅黑" panose="020B0503020204020204" charset="-122"/>
                <a:ea typeface="微软雅黑" panose="020B0503020204020204" charset="-122"/>
                <a:cs typeface="微软雅黑" panose="020B0503020204020204" charset="-122"/>
              </a:rPr>
              <a:t>]+max{f[i+1][j],f[i+1][j+1]}</a:t>
            </a:r>
            <a:endParaRPr lang="en-US" altLang="zh-CN" sz="2400" dirty="0" smtClean="0">
              <a:latin typeface="微软雅黑" panose="020B0503020204020204" charset="-122"/>
              <a:ea typeface="微软雅黑" panose="020B0503020204020204" charset="-122"/>
              <a:cs typeface="微软雅黑" panose="020B0503020204020204" charset="-122"/>
            </a:endParaRPr>
          </a:p>
          <a:p>
            <a:pPr lvl="1">
              <a:lnSpc>
                <a:spcPct val="150000"/>
              </a:lnSpc>
              <a:spcBef>
                <a:spcPct val="0"/>
              </a:spcBef>
              <a:buFont typeface="Wingdings" panose="05000000000000000000" charset="0"/>
              <a:buChar char=""/>
            </a:pPr>
            <a:r>
              <a:rPr lang="zh-CN" altLang="en-US" sz="2400" dirty="0" smtClean="0">
                <a:latin typeface="微软雅黑" panose="020B0503020204020204" charset="-122"/>
                <a:ea typeface="微软雅黑" panose="020B0503020204020204" charset="-122"/>
                <a:cs typeface="微软雅黑" panose="020B0503020204020204" charset="-122"/>
              </a:rPr>
              <a:t>只要在编程实现时，当计算到第</a:t>
            </a:r>
            <a:r>
              <a:rPr lang="en-US" altLang="zh-CN" sz="2400" dirty="0" smtClean="0">
                <a:latin typeface="微软雅黑" panose="020B0503020204020204" charset="-122"/>
                <a:ea typeface="微软雅黑" panose="020B0503020204020204" charset="-122"/>
                <a:cs typeface="微软雅黑" panose="020B0503020204020204" charset="-122"/>
              </a:rPr>
              <a:t>n div 2</a:t>
            </a:r>
            <a:r>
              <a:rPr lang="zh-CN" altLang="en-US" sz="2400" dirty="0" smtClean="0">
                <a:latin typeface="微软雅黑" panose="020B0503020204020204" charset="-122"/>
                <a:ea typeface="微软雅黑" panose="020B0503020204020204" charset="-122"/>
                <a:cs typeface="微软雅黑" panose="020B0503020204020204" charset="-122"/>
              </a:rPr>
              <a:t>行时，把所有非</a:t>
            </a:r>
            <a:r>
              <a:rPr lang="en-US" altLang="zh-CN" sz="2400" dirty="0" smtClean="0">
                <a:latin typeface="微软雅黑" panose="020B0503020204020204" charset="-122"/>
                <a:ea typeface="微软雅黑" panose="020B0503020204020204" charset="-122"/>
                <a:cs typeface="微软雅黑" panose="020B0503020204020204" charset="-122"/>
              </a:rPr>
              <a:t>f[n/2][n/2]</a:t>
            </a:r>
            <a:r>
              <a:rPr lang="zh-CN" altLang="en-US" sz="2400" dirty="0" smtClean="0">
                <a:latin typeface="微软雅黑" panose="020B0503020204020204" charset="-122"/>
                <a:ea typeface="微软雅黑" panose="020B0503020204020204" charset="-122"/>
                <a:cs typeface="微软雅黑" panose="020B0503020204020204" charset="-122"/>
              </a:rPr>
              <a:t>的状态值都设置为负无穷大。</a:t>
            </a:r>
            <a:endParaRPr lang="zh-CN" altLang="en-US" sz="2400" dirty="0">
              <a:latin typeface="微软雅黑" panose="020B0503020204020204" charset="-122"/>
              <a:ea typeface="微软雅黑" panose="020B0503020204020204" charset="-122"/>
              <a:cs typeface="微软雅黑" panose="020B0503020204020204" charset="-122"/>
            </a:endParaRPr>
          </a:p>
          <a:p>
            <a:pPr>
              <a:spcBef>
                <a:spcPct val="0"/>
              </a:spcBef>
              <a:buNone/>
            </a:pPr>
            <a:endParaRPr lang="zh-CN" altLang="en-US" sz="24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83">
                                            <p:txEl>
                                              <p:pRg st="3" end="3"/>
                                            </p:txEl>
                                          </p:spTgt>
                                        </p:tgtEl>
                                        <p:attrNameLst>
                                          <p:attrName>style.visibility</p:attrName>
                                        </p:attrNameLst>
                                      </p:cBhvr>
                                      <p:to>
                                        <p:strVal val="visible"/>
                                      </p:to>
                                    </p:set>
                                    <p:anim calcmode="lin" valueType="num">
                                      <p:cBhvr additive="base">
                                        <p:cTn id="7" dur="500" fill="hold"/>
                                        <p:tgtEl>
                                          <p:spTgt spid="2048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48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483">
                                            <p:txEl>
                                              <p:pRg st="4" end="4"/>
                                            </p:txEl>
                                          </p:spTgt>
                                        </p:tgtEl>
                                        <p:attrNameLst>
                                          <p:attrName>style.visibility</p:attrName>
                                        </p:attrNameLst>
                                      </p:cBhvr>
                                      <p:to>
                                        <p:strVal val="visible"/>
                                      </p:to>
                                    </p:set>
                                    <p:anim calcmode="lin" valueType="num">
                                      <p:cBhvr additive="base">
                                        <p:cTn id="11" dur="500" fill="hold"/>
                                        <p:tgtEl>
                                          <p:spTgt spid="20483">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0483">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483">
                                            <p:txEl>
                                              <p:pRg st="5" end="5"/>
                                            </p:txEl>
                                          </p:spTgt>
                                        </p:tgtEl>
                                        <p:attrNameLst>
                                          <p:attrName>style.visibility</p:attrName>
                                        </p:attrNameLst>
                                      </p:cBhvr>
                                      <p:to>
                                        <p:strVal val="visible"/>
                                      </p:to>
                                    </p:set>
                                    <p:anim calcmode="lin" valueType="num">
                                      <p:cBhvr additive="base">
                                        <p:cTn id="15" dur="500" fill="hold"/>
                                        <p:tgtEl>
                                          <p:spTgt spid="20483">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048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P spid="20483" grpI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内容占位符 2"/>
          <p:cNvSpPr>
            <a:spLocks noGrp="1" noChangeArrowheads="1"/>
          </p:cNvSpPr>
          <p:nvPr>
            <p:ph idx="4294967295"/>
          </p:nvPr>
        </p:nvSpPr>
        <p:spPr>
          <a:xfrm>
            <a:off x="252095" y="333375"/>
            <a:ext cx="8766810" cy="6245225"/>
          </a:xfrm>
        </p:spPr>
        <p:txBody>
          <a:bodyPr>
            <a:noAutofit/>
          </a:bodyPr>
          <a:lstStyle/>
          <a:p>
            <a:pPr>
              <a:lnSpc>
                <a:spcPct val="150000"/>
              </a:lnSpc>
              <a:spcBef>
                <a:spcPct val="0"/>
              </a:spcBef>
              <a:buFont typeface="Wingdings" panose="05000000000000000000" charset="0"/>
              <a:buChar char=""/>
            </a:pPr>
            <a:r>
              <a:rPr lang="zh-CN" altLang="en-US" sz="2400" dirty="0" smtClean="0">
                <a:solidFill>
                  <a:srgbClr val="FF0000"/>
                </a:solidFill>
                <a:latin typeface="微软雅黑" panose="020B0503020204020204" charset="-122"/>
                <a:ea typeface="微软雅黑" panose="020B0503020204020204" charset="-122"/>
                <a:cs typeface="微软雅黑" panose="020B0503020204020204" charset="-122"/>
              </a:rPr>
              <a:t>举一反三：</a:t>
            </a:r>
            <a:r>
              <a:rPr lang="en-US" altLang="zh-CN" sz="2400" dirty="0" smtClean="0">
                <a:solidFill>
                  <a:srgbClr val="FF0000"/>
                </a:solidFill>
                <a:latin typeface="微软雅黑" panose="020B0503020204020204" charset="-122"/>
                <a:ea typeface="微软雅黑" panose="020B0503020204020204" charset="-122"/>
                <a:cs typeface="微软雅黑" panose="020B0503020204020204" charset="-122"/>
              </a:rPr>
              <a:t>codevs2189</a:t>
            </a:r>
            <a:endParaRPr lang="en-US" altLang="zh-CN" sz="2400" dirty="0" smtClean="0">
              <a:solidFill>
                <a:srgbClr val="FF0000"/>
              </a:solidFill>
              <a:latin typeface="微软雅黑" panose="020B0503020204020204" charset="-122"/>
              <a:ea typeface="微软雅黑" panose="020B0503020204020204" charset="-122"/>
              <a:cs typeface="微软雅黑" panose="020B0503020204020204" charset="-122"/>
            </a:endParaRPr>
          </a:p>
          <a:p>
            <a:pPr marL="0" indent="0">
              <a:lnSpc>
                <a:spcPct val="150000"/>
              </a:lnSpc>
              <a:spcBef>
                <a:spcPct val="0"/>
              </a:spcBef>
              <a:buFont typeface="Wingdings" panose="05000000000000000000" charset="0"/>
              <a:buNone/>
            </a:pPr>
            <a:r>
              <a:rPr lang="en-US" altLang="zh-CN" sz="2400" dirty="0" smtClean="0">
                <a:latin typeface="微软雅黑" panose="020B0503020204020204" charset="-122"/>
                <a:ea typeface="微软雅黑" panose="020B0503020204020204" charset="-122"/>
                <a:cs typeface="微软雅黑" panose="020B0503020204020204" charset="-122"/>
              </a:rPr>
              <a:t>       </a:t>
            </a:r>
            <a:r>
              <a:rPr lang="zh-CN" altLang="en-US" sz="2400" dirty="0" smtClean="0">
                <a:latin typeface="微软雅黑" panose="020B0503020204020204" charset="-122"/>
                <a:ea typeface="微软雅黑" panose="020B0503020204020204" charset="-122"/>
                <a:cs typeface="微软雅黑" panose="020B0503020204020204" charset="-122"/>
              </a:rPr>
              <a:t>还是上面的题目，但是要求路径上的所有数之和模</a:t>
            </a:r>
            <a:r>
              <a:rPr lang="en-US" altLang="zh-CN" sz="2400" dirty="0" smtClean="0">
                <a:latin typeface="微软雅黑" panose="020B0503020204020204" charset="-122"/>
                <a:ea typeface="微软雅黑" panose="020B0503020204020204" charset="-122"/>
                <a:cs typeface="微软雅黑" panose="020B0503020204020204" charset="-122"/>
              </a:rPr>
              <a:t>100</a:t>
            </a:r>
            <a:r>
              <a:rPr lang="zh-CN" altLang="en-US" sz="2400" dirty="0" smtClean="0">
                <a:latin typeface="微软雅黑" panose="020B0503020204020204" charset="-122"/>
                <a:ea typeface="微软雅黑" panose="020B0503020204020204" charset="-122"/>
                <a:cs typeface="微软雅黑" panose="020B0503020204020204" charset="-122"/>
              </a:rPr>
              <a:t>的最大值。</a:t>
            </a:r>
            <a:endParaRPr lang="zh-CN" altLang="en-US" sz="2400" dirty="0">
              <a:latin typeface="微软雅黑" panose="020B0503020204020204" charset="-122"/>
              <a:ea typeface="微软雅黑" panose="020B0503020204020204" charset="-122"/>
              <a:cs typeface="微软雅黑" panose="020B0503020204020204" charset="-122"/>
            </a:endParaRPr>
          </a:p>
          <a:p>
            <a:pPr lvl="1">
              <a:lnSpc>
                <a:spcPct val="150000"/>
              </a:lnSpc>
              <a:spcBef>
                <a:spcPct val="0"/>
              </a:spcBef>
              <a:buFont typeface="Wingdings" panose="05000000000000000000" charset="0"/>
              <a:buChar char=""/>
            </a:pPr>
            <a:endParaRPr lang="zh-CN" altLang="en-US" sz="2400" dirty="0">
              <a:latin typeface="微软雅黑" panose="020B0503020204020204" charset="-122"/>
              <a:ea typeface="微软雅黑" panose="020B0503020204020204" charset="-122"/>
              <a:cs typeface="微软雅黑" panose="020B0503020204020204" charset="-122"/>
            </a:endParaRPr>
          </a:p>
          <a:p>
            <a:pPr lvl="1">
              <a:lnSpc>
                <a:spcPct val="150000"/>
              </a:lnSpc>
              <a:spcBef>
                <a:spcPct val="0"/>
              </a:spcBef>
              <a:buFont typeface="Wingdings" panose="05000000000000000000" charset="0"/>
              <a:buChar char=""/>
            </a:pP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50000"/>
              </a:lnSpc>
              <a:spcBef>
                <a:spcPct val="0"/>
              </a:spcBef>
              <a:buFont typeface="Wingdings" panose="05000000000000000000" charset="0"/>
              <a:buChar char=""/>
            </a:pPr>
            <a:r>
              <a:rPr lang="en-US" altLang="en-US" sz="2400" dirty="0" smtClean="0">
                <a:solidFill>
                  <a:srgbClr val="FF0000"/>
                </a:solidFill>
                <a:latin typeface="微软雅黑" panose="020B0503020204020204" charset="-122"/>
                <a:ea typeface="微软雅黑" panose="020B0503020204020204" charset="-122"/>
                <a:cs typeface="微软雅黑" panose="020B0503020204020204" charset="-122"/>
              </a:rPr>
              <a:t>思考分析</a:t>
            </a:r>
            <a:r>
              <a:rPr lang="zh-CN" altLang="en-US" sz="2400" dirty="0" smtClean="0">
                <a:solidFill>
                  <a:srgbClr val="FF0000"/>
                </a:solidFill>
                <a:latin typeface="微软雅黑" panose="020B0503020204020204" charset="-122"/>
                <a:ea typeface="微软雅黑" panose="020B0503020204020204" charset="-122"/>
                <a:cs typeface="微软雅黑" panose="020B0503020204020204" charset="-122"/>
              </a:rPr>
              <a:t>：</a:t>
            </a:r>
            <a:endParaRPr lang="zh-CN" altLang="en-US" sz="2400" dirty="0">
              <a:solidFill>
                <a:srgbClr val="FF0000"/>
              </a:solidFill>
              <a:latin typeface="微软雅黑" panose="020B0503020204020204" charset="-122"/>
              <a:ea typeface="微软雅黑" panose="020B0503020204020204" charset="-122"/>
              <a:cs typeface="微软雅黑" panose="020B0503020204020204" charset="-122"/>
            </a:endParaRPr>
          </a:p>
          <a:p>
            <a:pPr lvl="1">
              <a:lnSpc>
                <a:spcPct val="150000"/>
              </a:lnSpc>
              <a:spcBef>
                <a:spcPct val="0"/>
              </a:spcBef>
              <a:buFont typeface="Wingdings" panose="05000000000000000000" charset="0"/>
              <a:buChar char=""/>
            </a:pPr>
            <a:r>
              <a:rPr lang="zh-CN" altLang="en-US" sz="2400" dirty="0" smtClean="0">
                <a:latin typeface="微软雅黑" panose="020B0503020204020204" charset="-122"/>
                <a:ea typeface="微软雅黑" panose="020B0503020204020204" charset="-122"/>
                <a:cs typeface="微软雅黑" panose="020B0503020204020204" charset="-122"/>
              </a:rPr>
              <a:t>如果我们还是沿用上面的方法，设计状态、进行状态转移：</a:t>
            </a:r>
            <a:r>
              <a:rPr lang="en-US" altLang="zh-CN" sz="2400" dirty="0" smtClean="0">
                <a:latin typeface="微软雅黑" panose="020B0503020204020204" charset="-122"/>
                <a:ea typeface="微软雅黑" panose="020B0503020204020204" charset="-122"/>
                <a:cs typeface="微软雅黑" panose="020B0503020204020204" charset="-122"/>
              </a:rPr>
              <a:t>f[</a:t>
            </a:r>
            <a:r>
              <a:rPr lang="en-US" altLang="zh-CN" sz="2400" dirty="0" err="1">
                <a:latin typeface="微软雅黑" panose="020B0503020204020204" charset="-122"/>
                <a:ea typeface="微软雅黑" panose="020B0503020204020204" charset="-122"/>
                <a:cs typeface="微软雅黑" panose="020B0503020204020204" charset="-122"/>
              </a:rPr>
              <a:t>i][</a:t>
            </a:r>
            <a:r>
              <a:rPr lang="en-US" altLang="zh-CN" sz="2400" dirty="0" err="1" smtClean="0">
                <a:latin typeface="微软雅黑" panose="020B0503020204020204" charset="-122"/>
                <a:ea typeface="微软雅黑" panose="020B0503020204020204" charset="-122"/>
                <a:cs typeface="微软雅黑" panose="020B0503020204020204" charset="-122"/>
              </a:rPr>
              <a:t>j</a:t>
            </a:r>
            <a:r>
              <a:rPr lang="en-US" altLang="zh-CN" sz="2400" dirty="0" smtClean="0">
                <a:latin typeface="微软雅黑" panose="020B0503020204020204" charset="-122"/>
                <a:ea typeface="微软雅黑" panose="020B0503020204020204" charset="-122"/>
                <a:cs typeface="微软雅黑" panose="020B0503020204020204" charset="-122"/>
              </a:rPr>
              <a:t>]=</a:t>
            </a:r>
            <a:r>
              <a:rPr lang="en-US" altLang="zh-CN" sz="2400" dirty="0">
                <a:latin typeface="微软雅黑" panose="020B0503020204020204" charset="-122"/>
                <a:ea typeface="微软雅黑" panose="020B0503020204020204" charset="-122"/>
                <a:cs typeface="微软雅黑" panose="020B0503020204020204" charset="-122"/>
              </a:rPr>
              <a:t>(</a:t>
            </a:r>
            <a:r>
              <a:rPr lang="en-US" altLang="zh-CN" sz="2400" dirty="0" smtClean="0">
                <a:latin typeface="微软雅黑" panose="020B0503020204020204" charset="-122"/>
                <a:ea typeface="微软雅黑" panose="020B0503020204020204" charset="-122"/>
                <a:cs typeface="微软雅黑" panose="020B0503020204020204" charset="-122"/>
              </a:rPr>
              <a:t>a[</a:t>
            </a:r>
            <a:r>
              <a:rPr lang="en-US" altLang="zh-CN" sz="2400" dirty="0" err="1" smtClean="0">
                <a:latin typeface="微软雅黑" panose="020B0503020204020204" charset="-122"/>
                <a:ea typeface="微软雅黑" panose="020B0503020204020204" charset="-122"/>
                <a:cs typeface="微软雅黑" panose="020B0503020204020204" charset="-122"/>
              </a:rPr>
              <a:t>i][j</a:t>
            </a:r>
            <a:r>
              <a:rPr lang="en-US" altLang="zh-CN" sz="2400" dirty="0" smtClean="0">
                <a:latin typeface="微软雅黑" panose="020B0503020204020204" charset="-122"/>
                <a:ea typeface="微软雅黑" panose="020B0503020204020204" charset="-122"/>
                <a:cs typeface="微软雅黑" panose="020B0503020204020204" charset="-122"/>
              </a:rPr>
              <a:t>]+max{f[i+1][j],f[i+1][j+1]}) % 100</a:t>
            </a:r>
            <a:endParaRPr lang="en-US" altLang="zh-CN" sz="2400" dirty="0" smtClean="0">
              <a:latin typeface="微软雅黑" panose="020B0503020204020204" charset="-122"/>
              <a:ea typeface="微软雅黑" panose="020B0503020204020204" charset="-122"/>
              <a:cs typeface="微软雅黑" panose="020B0503020204020204" charset="-122"/>
            </a:endParaRPr>
          </a:p>
          <a:p>
            <a:pPr lvl="1">
              <a:lnSpc>
                <a:spcPct val="150000"/>
              </a:lnSpc>
              <a:spcBef>
                <a:spcPct val="0"/>
              </a:spcBef>
              <a:buFont typeface="Wingdings" panose="05000000000000000000" charset="0"/>
              <a:buChar char=""/>
            </a:pPr>
            <a:r>
              <a:rPr lang="zh-CN" altLang="en-US" sz="2400" dirty="0" smtClean="0">
                <a:latin typeface="微软雅黑" panose="020B0503020204020204" charset="-122"/>
                <a:ea typeface="微软雅黑" panose="020B0503020204020204" charset="-122"/>
                <a:cs typeface="微软雅黑" panose="020B0503020204020204" charset="-122"/>
              </a:rPr>
              <a:t>对不对呢？如果不对，你能举出反例吗？</a:t>
            </a:r>
            <a:endParaRPr lang="en-US" altLang="zh-CN" sz="2400" dirty="0" smtClean="0">
              <a:latin typeface="微软雅黑" panose="020B0503020204020204" charset="-122"/>
              <a:ea typeface="微软雅黑" panose="020B0503020204020204" charset="-122"/>
              <a:cs typeface="微软雅黑" panose="020B0503020204020204" charset="-122"/>
            </a:endParaRPr>
          </a:p>
          <a:p>
            <a:pPr lvl="1">
              <a:lnSpc>
                <a:spcPct val="150000"/>
              </a:lnSpc>
              <a:spcBef>
                <a:spcPct val="0"/>
              </a:spcBef>
              <a:buFont typeface="Wingdings" panose="05000000000000000000" charset="0"/>
              <a:buChar char=""/>
            </a:pPr>
            <a:r>
              <a:rPr lang="zh-CN" altLang="en-US" sz="2400" dirty="0" smtClean="0">
                <a:latin typeface="微软雅黑" panose="020B0503020204020204" charset="-122"/>
                <a:ea typeface="微软雅黑" panose="020B0503020204020204" charset="-122"/>
                <a:cs typeface="微软雅黑" panose="020B0503020204020204" charset="-122"/>
              </a:rPr>
              <a:t>按照这个转移，会取</a:t>
            </a:r>
            <a:r>
              <a:rPr lang="en-US" altLang="zh-CN" sz="2400" dirty="0" smtClean="0">
                <a:latin typeface="微软雅黑" panose="020B0503020204020204" charset="-122"/>
                <a:ea typeface="微软雅黑" panose="020B0503020204020204" charset="-122"/>
                <a:cs typeface="微软雅黑" panose="020B0503020204020204" charset="-122"/>
              </a:rPr>
              <a:t>(99+3</a:t>
            </a:r>
            <a:r>
              <a:rPr lang="en-US" altLang="zh-CN" sz="2400" dirty="0">
                <a:latin typeface="微软雅黑" panose="020B0503020204020204" charset="-122"/>
                <a:ea typeface="微软雅黑" panose="020B0503020204020204" charset="-122"/>
                <a:cs typeface="微软雅黑" panose="020B0503020204020204" charset="-122"/>
              </a:rPr>
              <a:t>)</a:t>
            </a:r>
            <a:r>
              <a:rPr lang="zh-CN" altLang="en-US" sz="2400" dirty="0" smtClean="0">
                <a:latin typeface="微软雅黑" panose="020B0503020204020204" charset="-122"/>
                <a:ea typeface="微软雅黑" panose="020B0503020204020204" charset="-122"/>
                <a:cs typeface="微软雅黑" panose="020B0503020204020204" charset="-122"/>
              </a:rPr>
              <a:t> </a:t>
            </a:r>
            <a:r>
              <a:rPr lang="en-US" altLang="zh-CN" sz="2400" dirty="0" smtClean="0">
                <a:latin typeface="微软雅黑" panose="020B0503020204020204" charset="-122"/>
                <a:ea typeface="微软雅黑" panose="020B0503020204020204" charset="-122"/>
                <a:cs typeface="微软雅黑" panose="020B0503020204020204" charset="-122"/>
              </a:rPr>
              <a:t>%</a:t>
            </a:r>
            <a:r>
              <a:rPr lang="zh-CN" altLang="en-US" sz="2400" dirty="0" smtClean="0">
                <a:latin typeface="微软雅黑" panose="020B0503020204020204" charset="-122"/>
                <a:ea typeface="微软雅黑" panose="020B0503020204020204" charset="-122"/>
                <a:cs typeface="微软雅黑" panose="020B0503020204020204" charset="-122"/>
              </a:rPr>
              <a:t> </a:t>
            </a:r>
            <a:r>
              <a:rPr lang="en-US" altLang="zh-CN" sz="2400" dirty="0" smtClean="0">
                <a:latin typeface="微软雅黑" panose="020B0503020204020204" charset="-122"/>
                <a:ea typeface="微软雅黑" panose="020B0503020204020204" charset="-122"/>
                <a:cs typeface="微软雅黑" panose="020B0503020204020204" charset="-122"/>
              </a:rPr>
              <a:t>100</a:t>
            </a:r>
            <a:r>
              <a:rPr lang="zh-CN" altLang="en-US" sz="2400" dirty="0" smtClean="0">
                <a:latin typeface="微软雅黑" panose="020B0503020204020204" charset="-122"/>
                <a:ea typeface="微软雅黑" panose="020B0503020204020204" charset="-122"/>
                <a:cs typeface="微软雅黑" panose="020B0503020204020204" charset="-122"/>
              </a:rPr>
              <a:t> </a:t>
            </a:r>
            <a:r>
              <a:rPr lang="en-US" altLang="zh-CN" sz="2400" dirty="0" smtClean="0">
                <a:latin typeface="微软雅黑" panose="020B0503020204020204" charset="-122"/>
                <a:ea typeface="微软雅黑" panose="020B0503020204020204" charset="-122"/>
                <a:cs typeface="微软雅黑" panose="020B0503020204020204" charset="-122"/>
              </a:rPr>
              <a:t>=</a:t>
            </a:r>
            <a:r>
              <a:rPr lang="zh-CN" altLang="en-US" sz="2400" dirty="0" smtClean="0">
                <a:latin typeface="微软雅黑" panose="020B0503020204020204" charset="-122"/>
                <a:ea typeface="微软雅黑" panose="020B0503020204020204" charset="-122"/>
                <a:cs typeface="微软雅黑" panose="020B0503020204020204" charset="-122"/>
              </a:rPr>
              <a:t> </a:t>
            </a:r>
            <a:r>
              <a:rPr lang="en-US" altLang="zh-CN" sz="2400" dirty="0" smtClean="0">
                <a:latin typeface="微软雅黑" panose="020B0503020204020204" charset="-122"/>
                <a:ea typeface="微软雅黑" panose="020B0503020204020204" charset="-122"/>
                <a:cs typeface="微软雅黑" panose="020B0503020204020204" charset="-122"/>
              </a:rPr>
              <a:t>2</a:t>
            </a:r>
            <a:r>
              <a:rPr lang="zh-CN" altLang="en-US" sz="2400" dirty="0" smtClean="0">
                <a:latin typeface="微软雅黑" panose="020B0503020204020204" charset="-122"/>
                <a:ea typeface="微软雅黑" panose="020B0503020204020204" charset="-122"/>
                <a:cs typeface="微软雅黑" panose="020B0503020204020204" charset="-122"/>
              </a:rPr>
              <a:t>，而实际答案显然应该是取</a:t>
            </a:r>
            <a:r>
              <a:rPr lang="en-US" altLang="zh-CN" sz="2400" dirty="0" smtClean="0">
                <a:latin typeface="微软雅黑" panose="020B0503020204020204" charset="-122"/>
                <a:ea typeface="微软雅黑" panose="020B0503020204020204" charset="-122"/>
                <a:cs typeface="微软雅黑" panose="020B0503020204020204" charset="-122"/>
              </a:rPr>
              <a:t>(0+3) % 100 =3</a:t>
            </a:r>
            <a:r>
              <a:rPr lang="zh-CN" altLang="en-US" sz="2400" dirty="0" smtClean="0">
                <a:latin typeface="微软雅黑" panose="020B0503020204020204" charset="-122"/>
                <a:ea typeface="微软雅黑" panose="020B0503020204020204" charset="-122"/>
                <a:cs typeface="微软雅黑" panose="020B0503020204020204" charset="-122"/>
              </a:rPr>
              <a:t>。那么如何修改？</a:t>
            </a:r>
            <a:endParaRPr lang="zh-CN" altLang="en-US" sz="2400" dirty="0">
              <a:latin typeface="微软雅黑" panose="020B0503020204020204" charset="-122"/>
              <a:ea typeface="微软雅黑" panose="020B0503020204020204" charset="-122"/>
              <a:cs typeface="微软雅黑" panose="020B0503020204020204" charset="-122"/>
            </a:endParaRPr>
          </a:p>
          <a:p>
            <a:pPr>
              <a:spcBef>
                <a:spcPct val="0"/>
              </a:spcBef>
            </a:pPr>
            <a:endParaRPr lang="zh-CN" altLang="en-US" sz="2400" dirty="0">
              <a:latin typeface="微软雅黑" panose="020B0503020204020204" charset="-122"/>
              <a:ea typeface="微软雅黑" panose="020B0503020204020204" charset="-122"/>
              <a:cs typeface="微软雅黑" panose="020B0503020204020204" charset="-122"/>
            </a:endParaRPr>
          </a:p>
        </p:txBody>
      </p:sp>
      <p:pic>
        <p:nvPicPr>
          <p:cNvPr id="1025" name="图片 4"/>
          <p:cNvPicPr>
            <a:picLocks noChangeAspect="1" noChangeArrowheads="1"/>
          </p:cNvPicPr>
          <p:nvPr/>
        </p:nvPicPr>
        <p:blipFill>
          <a:blip r:embed="rId1">
            <a:extLst>
              <a:ext uri="{28A0092B-C50C-407E-A947-70E740481C1C}">
                <a14:useLocalDpi xmlns:a14="http://schemas.microsoft.com/office/drawing/2010/main" val="0"/>
              </a:ext>
            </a:extLst>
          </a:blip>
          <a:srcRect l="5208" t="6429" r="6770" b="7143"/>
          <a:stretch>
            <a:fillRect/>
          </a:stretch>
        </p:blipFill>
        <p:spPr bwMode="auto">
          <a:xfrm>
            <a:off x="3577590" y="1844675"/>
            <a:ext cx="1988820" cy="1424305"/>
          </a:xfrm>
          <a:prstGeom prst="rect">
            <a:avLst/>
          </a:prstGeom>
          <a:noFill/>
          <a:ln>
            <a:noFill/>
          </a:ln>
        </p:spPr>
      </p:pic>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83">
                                            <p:txEl>
                                              <p:pRg st="5" end="5"/>
                                            </p:txEl>
                                          </p:spTgt>
                                        </p:tgtEl>
                                        <p:attrNameLst>
                                          <p:attrName>style.visibility</p:attrName>
                                        </p:attrNameLst>
                                      </p:cBhvr>
                                      <p:to>
                                        <p:strVal val="visible"/>
                                      </p:to>
                                    </p:set>
                                    <p:anim calcmode="lin" valueType="num">
                                      <p:cBhvr additive="base">
                                        <p:cTn id="7" dur="500" fill="hold"/>
                                        <p:tgtEl>
                                          <p:spTgt spid="20483">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48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483">
                                            <p:txEl>
                                              <p:pRg st="6" end="6"/>
                                            </p:txEl>
                                          </p:spTgt>
                                        </p:tgtEl>
                                        <p:attrNameLst>
                                          <p:attrName>style.visibility</p:attrName>
                                        </p:attrNameLst>
                                      </p:cBhvr>
                                      <p:to>
                                        <p:strVal val="visible"/>
                                      </p:to>
                                    </p:set>
                                    <p:anim calcmode="lin" valueType="num">
                                      <p:cBhvr additive="base">
                                        <p:cTn id="13" dur="500" fill="hold"/>
                                        <p:tgtEl>
                                          <p:spTgt spid="20483">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48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025"/>
                                        </p:tgtEl>
                                        <p:attrNameLst>
                                          <p:attrName>style.visibility</p:attrName>
                                        </p:attrNameLst>
                                      </p:cBhvr>
                                      <p:to>
                                        <p:strVal val="visible"/>
                                      </p:to>
                                    </p:set>
                                    <p:animEffect transition="in" filter="dissolve">
                                      <p:cBhvr>
                                        <p:cTn id="19" dur="500"/>
                                        <p:tgtEl>
                                          <p:spTgt spid="102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0483">
                                            <p:txEl>
                                              <p:pRg st="7" end="7"/>
                                            </p:txEl>
                                          </p:spTgt>
                                        </p:tgtEl>
                                        <p:attrNameLst>
                                          <p:attrName>style.visibility</p:attrName>
                                        </p:attrNameLst>
                                      </p:cBhvr>
                                      <p:to>
                                        <p:strVal val="visible"/>
                                      </p:to>
                                    </p:set>
                                    <p:anim calcmode="lin" valueType="num">
                                      <p:cBhvr additive="base">
                                        <p:cTn id="24" dur="500" fill="hold"/>
                                        <p:tgtEl>
                                          <p:spTgt spid="20483">
                                            <p:txEl>
                                              <p:pRg st="7" end="7"/>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048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ldLvl="2" autoUpdateAnimBg="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内容占位符 2"/>
          <p:cNvSpPr>
            <a:spLocks noGrp="1" noChangeArrowheads="1"/>
          </p:cNvSpPr>
          <p:nvPr>
            <p:ph idx="4294967295"/>
          </p:nvPr>
        </p:nvSpPr>
        <p:spPr>
          <a:xfrm>
            <a:off x="252095" y="260985"/>
            <a:ext cx="8615680" cy="6308090"/>
          </a:xfrm>
        </p:spPr>
        <p:txBody>
          <a:bodyPr>
            <a:noAutofit/>
          </a:bodyPr>
          <a:lstStyle/>
          <a:p>
            <a:pPr>
              <a:lnSpc>
                <a:spcPct val="150000"/>
              </a:lnSpc>
              <a:spcBef>
                <a:spcPct val="0"/>
              </a:spcBef>
              <a:buFont typeface="Wingdings" panose="05000000000000000000" charset="0"/>
              <a:buChar char=""/>
            </a:pPr>
            <a:r>
              <a:rPr lang="zh-CN" altLang="en-US" sz="2400" dirty="0" smtClean="0">
                <a:solidFill>
                  <a:srgbClr val="FF0000"/>
                </a:solidFill>
                <a:latin typeface="微软雅黑" panose="020B0503020204020204" charset="-122"/>
                <a:ea typeface="微软雅黑" panose="020B0503020204020204" charset="-122"/>
                <a:cs typeface="微软雅黑" panose="020B0503020204020204" charset="-122"/>
              </a:rPr>
              <a:t>思考分析：</a:t>
            </a:r>
            <a:endParaRPr lang="zh-CN" altLang="en-US" sz="2400" dirty="0">
              <a:solidFill>
                <a:srgbClr val="FF0000"/>
              </a:solidFill>
              <a:latin typeface="微软雅黑" panose="020B0503020204020204" charset="-122"/>
              <a:ea typeface="微软雅黑" panose="020B0503020204020204" charset="-122"/>
              <a:cs typeface="微软雅黑" panose="020B0503020204020204" charset="-122"/>
            </a:endParaRPr>
          </a:p>
          <a:p>
            <a:pPr lvl="1">
              <a:lnSpc>
                <a:spcPct val="150000"/>
              </a:lnSpc>
              <a:spcBef>
                <a:spcPct val="0"/>
              </a:spcBef>
              <a:buFont typeface="Wingdings" panose="05000000000000000000" charset="0"/>
              <a:buChar char=""/>
            </a:pPr>
            <a:r>
              <a:rPr lang="zh-CN" altLang="en-US" sz="2000" dirty="0" smtClean="0">
                <a:latin typeface="微软雅黑" panose="020B0503020204020204" charset="-122"/>
                <a:ea typeface="微软雅黑" panose="020B0503020204020204" charset="-122"/>
                <a:cs typeface="微软雅黑" panose="020B0503020204020204" charset="-122"/>
              </a:rPr>
              <a:t>把</a:t>
            </a:r>
            <a:r>
              <a:rPr lang="en-US" altLang="zh-CN" sz="2000" dirty="0" smtClean="0">
                <a:latin typeface="微软雅黑" panose="020B0503020204020204" charset="-122"/>
                <a:ea typeface="微软雅黑" panose="020B0503020204020204" charset="-122"/>
                <a:cs typeface="微软雅黑" panose="020B0503020204020204" charset="-122"/>
              </a:rPr>
              <a:t>mod 100 </a:t>
            </a:r>
            <a:r>
              <a:rPr lang="zh-CN" altLang="en-US" sz="2000" dirty="0" smtClean="0">
                <a:latin typeface="微软雅黑" panose="020B0503020204020204" charset="-122"/>
                <a:ea typeface="微软雅黑" panose="020B0503020204020204" charset="-122"/>
                <a:cs typeface="微软雅黑" panose="020B0503020204020204" charset="-122"/>
              </a:rPr>
              <a:t>放到里面去，即</a:t>
            </a:r>
            <a:r>
              <a:rPr lang="en-US" altLang="zh-CN" sz="2000" dirty="0">
                <a:latin typeface="微软雅黑" panose="020B0503020204020204" charset="-122"/>
                <a:ea typeface="微软雅黑" panose="020B0503020204020204" charset="-122"/>
                <a:cs typeface="微软雅黑" panose="020B0503020204020204" charset="-122"/>
              </a:rPr>
              <a:t>f[</a:t>
            </a:r>
            <a:r>
              <a:rPr lang="en-US" altLang="zh-CN" sz="2000" dirty="0" err="1">
                <a:latin typeface="微软雅黑" panose="020B0503020204020204" charset="-122"/>
                <a:ea typeface="微软雅黑" panose="020B0503020204020204" charset="-122"/>
                <a:cs typeface="微软雅黑" panose="020B0503020204020204" charset="-122"/>
              </a:rPr>
              <a:t>i][j</a:t>
            </a:r>
            <a:r>
              <a:rPr lang="en-US" altLang="zh-CN" sz="2000" dirty="0" smtClean="0">
                <a:latin typeface="微软雅黑" panose="020B0503020204020204" charset="-122"/>
                <a:ea typeface="微软雅黑" panose="020B0503020204020204" charset="-122"/>
                <a:cs typeface="微软雅黑" panose="020B0503020204020204" charset="-122"/>
              </a:rPr>
              <a:t>]=max{(a</a:t>
            </a:r>
            <a:r>
              <a:rPr lang="en-US" altLang="zh-CN" sz="2000" dirty="0">
                <a:latin typeface="微软雅黑" panose="020B0503020204020204" charset="-122"/>
                <a:ea typeface="微软雅黑" panose="020B0503020204020204" charset="-122"/>
                <a:cs typeface="微软雅黑" panose="020B0503020204020204" charset="-122"/>
              </a:rPr>
              <a:t>[</a:t>
            </a:r>
            <a:r>
              <a:rPr lang="en-US" altLang="zh-CN" sz="2000" dirty="0" err="1">
                <a:latin typeface="微软雅黑" panose="020B0503020204020204" charset="-122"/>
                <a:ea typeface="微软雅黑" panose="020B0503020204020204" charset="-122"/>
                <a:cs typeface="微软雅黑" panose="020B0503020204020204" charset="-122"/>
              </a:rPr>
              <a:t>i][j</a:t>
            </a:r>
            <a:r>
              <a:rPr lang="en-US" altLang="zh-CN" sz="2000" dirty="0" smtClean="0">
                <a:latin typeface="微软雅黑" panose="020B0503020204020204" charset="-122"/>
                <a:ea typeface="微软雅黑" panose="020B0503020204020204" charset="-122"/>
                <a:cs typeface="微软雅黑" panose="020B0503020204020204" charset="-122"/>
              </a:rPr>
              <a:t>]+f</a:t>
            </a:r>
            <a:r>
              <a:rPr lang="en-US" altLang="zh-CN" sz="2000" dirty="0">
                <a:latin typeface="微软雅黑" panose="020B0503020204020204" charset="-122"/>
                <a:ea typeface="微软雅黑" panose="020B0503020204020204" charset="-122"/>
                <a:cs typeface="微软雅黑" panose="020B0503020204020204" charset="-122"/>
              </a:rPr>
              <a:t>[i+1][j</a:t>
            </a:r>
            <a:r>
              <a:rPr lang="en-US" altLang="zh-CN" sz="2000" dirty="0" smtClean="0">
                <a:latin typeface="微软雅黑" panose="020B0503020204020204" charset="-122"/>
                <a:ea typeface="微软雅黑" panose="020B0503020204020204" charset="-122"/>
                <a:cs typeface="微软雅黑" panose="020B0503020204020204" charset="-122"/>
              </a:rPr>
              <a:t>]) % 100, (a</a:t>
            </a:r>
            <a:r>
              <a:rPr lang="en-US" altLang="zh-CN" sz="2000" dirty="0">
                <a:latin typeface="微软雅黑" panose="020B0503020204020204" charset="-122"/>
                <a:ea typeface="微软雅黑" panose="020B0503020204020204" charset="-122"/>
                <a:cs typeface="微软雅黑" panose="020B0503020204020204" charset="-122"/>
              </a:rPr>
              <a:t>[</a:t>
            </a:r>
            <a:r>
              <a:rPr lang="en-US" altLang="zh-CN" sz="2000" dirty="0" err="1">
                <a:latin typeface="微软雅黑" panose="020B0503020204020204" charset="-122"/>
                <a:ea typeface="微软雅黑" panose="020B0503020204020204" charset="-122"/>
                <a:cs typeface="微软雅黑" panose="020B0503020204020204" charset="-122"/>
              </a:rPr>
              <a:t>i][j</a:t>
            </a:r>
            <a:r>
              <a:rPr lang="en-US" altLang="zh-CN" sz="2000" dirty="0" smtClean="0">
                <a:latin typeface="微软雅黑" panose="020B0503020204020204" charset="-122"/>
                <a:ea typeface="微软雅黑" panose="020B0503020204020204" charset="-122"/>
                <a:cs typeface="微软雅黑" panose="020B0503020204020204" charset="-122"/>
              </a:rPr>
              <a:t>]+f</a:t>
            </a:r>
            <a:r>
              <a:rPr lang="en-US" altLang="zh-CN" sz="2000" dirty="0">
                <a:latin typeface="微软雅黑" panose="020B0503020204020204" charset="-122"/>
                <a:ea typeface="微软雅黑" panose="020B0503020204020204" charset="-122"/>
                <a:cs typeface="微软雅黑" panose="020B0503020204020204" charset="-122"/>
              </a:rPr>
              <a:t>[i+1][j+1</a:t>
            </a:r>
            <a:r>
              <a:rPr lang="en-US" altLang="zh-CN" sz="2000" dirty="0" smtClean="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 % 100</a:t>
            </a:r>
            <a:r>
              <a:rPr lang="en-US" altLang="zh-CN" sz="2000" dirty="0" smtClean="0">
                <a:latin typeface="微软雅黑" panose="020B0503020204020204" charset="-122"/>
                <a:ea typeface="微软雅黑" panose="020B0503020204020204" charset="-122"/>
                <a:cs typeface="微软雅黑" panose="020B0503020204020204" charset="-122"/>
              </a:rPr>
              <a:t>}</a:t>
            </a:r>
            <a:endParaRPr lang="en-US" altLang="zh-CN" sz="2000" dirty="0" smtClean="0">
              <a:latin typeface="微软雅黑" panose="020B0503020204020204" charset="-122"/>
              <a:ea typeface="微软雅黑" panose="020B0503020204020204" charset="-122"/>
              <a:cs typeface="微软雅黑" panose="020B0503020204020204" charset="-122"/>
            </a:endParaRPr>
          </a:p>
          <a:p>
            <a:pPr lvl="1">
              <a:lnSpc>
                <a:spcPct val="150000"/>
              </a:lnSpc>
              <a:spcBef>
                <a:spcPct val="0"/>
              </a:spcBef>
              <a:buFont typeface="Wingdings" panose="05000000000000000000" charset="0"/>
              <a:buChar char=""/>
            </a:pPr>
            <a:r>
              <a:rPr lang="zh-CN" altLang="en-US" sz="2000" dirty="0" smtClean="0">
                <a:latin typeface="微软雅黑" panose="020B0503020204020204" charset="-122"/>
                <a:ea typeface="微软雅黑" panose="020B0503020204020204" charset="-122"/>
                <a:cs typeface="微软雅黑" panose="020B0503020204020204" charset="-122"/>
              </a:rPr>
              <a:t>这样对吗？再给一个例子：</a:t>
            </a:r>
            <a:endParaRPr lang="zh-CN" altLang="en-US" sz="2000" dirty="0" smtClean="0">
              <a:latin typeface="微软雅黑" panose="020B0503020204020204" charset="-122"/>
              <a:ea typeface="微软雅黑" panose="020B0503020204020204" charset="-122"/>
              <a:cs typeface="微软雅黑" panose="020B0503020204020204" charset="-122"/>
            </a:endParaRPr>
          </a:p>
          <a:p>
            <a:pPr marL="457200" lvl="1" indent="0">
              <a:lnSpc>
                <a:spcPct val="150000"/>
              </a:lnSpc>
              <a:spcBef>
                <a:spcPct val="0"/>
              </a:spcBef>
              <a:buFont typeface="Wingdings" panose="05000000000000000000" charset="0"/>
              <a:buNone/>
            </a:pPr>
            <a:endParaRPr lang="en-US" altLang="zh-CN" sz="2000" dirty="0" smtClean="0">
              <a:latin typeface="微软雅黑" panose="020B0503020204020204" charset="-122"/>
              <a:ea typeface="微软雅黑" panose="020B0503020204020204" charset="-122"/>
              <a:cs typeface="微软雅黑" panose="020B0503020204020204" charset="-122"/>
            </a:endParaRPr>
          </a:p>
          <a:p>
            <a:pPr marL="457200" lvl="1" indent="0">
              <a:lnSpc>
                <a:spcPct val="150000"/>
              </a:lnSpc>
              <a:spcBef>
                <a:spcPct val="0"/>
              </a:spcBef>
              <a:buFont typeface="Wingdings" panose="05000000000000000000" charset="0"/>
              <a:buNone/>
            </a:pPr>
            <a:endParaRPr lang="en-US" altLang="zh-CN" sz="2000" dirty="0" smtClean="0">
              <a:latin typeface="微软雅黑" panose="020B0503020204020204" charset="-122"/>
              <a:ea typeface="微软雅黑" panose="020B0503020204020204" charset="-122"/>
              <a:cs typeface="微软雅黑" panose="020B0503020204020204" charset="-122"/>
            </a:endParaRPr>
          </a:p>
          <a:p>
            <a:pPr marL="457200" lvl="1" indent="0">
              <a:lnSpc>
                <a:spcPct val="150000"/>
              </a:lnSpc>
              <a:spcBef>
                <a:spcPct val="0"/>
              </a:spcBef>
              <a:buFont typeface="Wingdings" panose="05000000000000000000" charset="0"/>
              <a:buNone/>
            </a:pPr>
            <a:endParaRPr lang="en-US" altLang="zh-CN" sz="2000" dirty="0" smtClean="0">
              <a:latin typeface="微软雅黑" panose="020B0503020204020204" charset="-122"/>
              <a:ea typeface="微软雅黑" panose="020B0503020204020204" charset="-122"/>
              <a:cs typeface="微软雅黑" panose="020B0503020204020204" charset="-122"/>
            </a:endParaRPr>
          </a:p>
          <a:p>
            <a:pPr marL="457200" lvl="1" indent="0">
              <a:lnSpc>
                <a:spcPct val="150000"/>
              </a:lnSpc>
              <a:spcBef>
                <a:spcPct val="0"/>
              </a:spcBef>
              <a:buFont typeface="Wingdings" panose="05000000000000000000" charset="0"/>
              <a:buNone/>
            </a:pPr>
            <a:endParaRPr lang="en-US" altLang="zh-CN" sz="2000" dirty="0" smtClean="0">
              <a:latin typeface="微软雅黑" panose="020B0503020204020204" charset="-122"/>
              <a:ea typeface="微软雅黑" panose="020B0503020204020204" charset="-122"/>
              <a:cs typeface="微软雅黑" panose="020B0503020204020204" charset="-122"/>
            </a:endParaRPr>
          </a:p>
          <a:p>
            <a:pPr lvl="1">
              <a:lnSpc>
                <a:spcPct val="150000"/>
              </a:lnSpc>
              <a:spcBef>
                <a:spcPct val="0"/>
              </a:spcBef>
              <a:buFont typeface="Wingdings" panose="05000000000000000000" charset="0"/>
              <a:buChar char=""/>
            </a:pPr>
            <a:r>
              <a:rPr lang="zh-CN" altLang="en-US" sz="2000" dirty="0" smtClean="0">
                <a:latin typeface="微软雅黑" panose="020B0503020204020204" charset="-122"/>
                <a:ea typeface="微软雅黑" panose="020B0503020204020204" charset="-122"/>
                <a:cs typeface="微软雅黑" panose="020B0503020204020204" charset="-122"/>
              </a:rPr>
              <a:t>按照以上转移，就会取：</a:t>
            </a:r>
            <a:r>
              <a:rPr lang="en-US" altLang="zh-CN" sz="2000" dirty="0">
                <a:latin typeface="微软雅黑" panose="020B0503020204020204" charset="-122"/>
                <a:ea typeface="微软雅黑" panose="020B0503020204020204" charset="-122"/>
                <a:cs typeface="微软雅黑" panose="020B0503020204020204" charset="-122"/>
              </a:rPr>
              <a:t>0</a:t>
            </a:r>
            <a:r>
              <a:rPr lang="en-US" altLang="zh-CN" sz="2000" dirty="0" smtClean="0">
                <a:latin typeface="微软雅黑" panose="020B0503020204020204" charset="-122"/>
                <a:ea typeface="微软雅黑" panose="020B0503020204020204" charset="-122"/>
                <a:cs typeface="微软雅黑" panose="020B0503020204020204" charset="-122"/>
                <a:sym typeface="Wingdings" panose="05000000000000000000"/>
              </a:rPr>
              <a:t>03</a:t>
            </a:r>
            <a:r>
              <a:rPr lang="zh-CN" altLang="en-US" sz="2000" dirty="0" smtClean="0">
                <a:latin typeface="微软雅黑" panose="020B0503020204020204" charset="-122"/>
                <a:ea typeface="微软雅黑" panose="020B0503020204020204" charset="-122"/>
                <a:cs typeface="微软雅黑" panose="020B0503020204020204" charset="-122"/>
                <a:sym typeface="Wingdings" panose="05000000000000000000"/>
              </a:rPr>
              <a:t>这条路径上的数，答案为</a:t>
            </a:r>
            <a:r>
              <a:rPr lang="en-US" altLang="zh-CN" sz="2000" dirty="0" smtClean="0">
                <a:latin typeface="微软雅黑" panose="020B0503020204020204" charset="-122"/>
                <a:ea typeface="微软雅黑" panose="020B0503020204020204" charset="-122"/>
                <a:cs typeface="微软雅黑" panose="020B0503020204020204" charset="-122"/>
                <a:sym typeface="Wingdings" panose="05000000000000000000"/>
              </a:rPr>
              <a:t>3</a:t>
            </a:r>
            <a:r>
              <a:rPr lang="zh-CN" altLang="en-US" sz="2000" dirty="0" smtClean="0">
                <a:latin typeface="微软雅黑" panose="020B0503020204020204" charset="-122"/>
                <a:ea typeface="微软雅黑" panose="020B0503020204020204" charset="-122"/>
                <a:cs typeface="微软雅黑" panose="020B0503020204020204" charset="-122"/>
                <a:sym typeface="Wingdings" panose="05000000000000000000"/>
              </a:rPr>
              <a:t>。而如果取：</a:t>
            </a:r>
            <a:r>
              <a:rPr lang="en-US" altLang="zh-CN" sz="2000" dirty="0">
                <a:latin typeface="微软雅黑" panose="020B0503020204020204" charset="-122"/>
                <a:ea typeface="微软雅黑" panose="020B0503020204020204" charset="-122"/>
                <a:cs typeface="微软雅黑" panose="020B0503020204020204" charset="-122"/>
              </a:rPr>
              <a:t>0</a:t>
            </a:r>
            <a:r>
              <a:rPr lang="en-US" altLang="zh-CN" sz="2000" dirty="0" smtClean="0">
                <a:latin typeface="微软雅黑" panose="020B0503020204020204" charset="-122"/>
                <a:ea typeface="微软雅黑" panose="020B0503020204020204" charset="-122"/>
                <a:cs typeface="微软雅黑" panose="020B0503020204020204" charset="-122"/>
                <a:sym typeface="Wingdings" panose="05000000000000000000"/>
              </a:rPr>
              <a:t>96</a:t>
            </a:r>
            <a:r>
              <a:rPr lang="en-US" altLang="zh-CN" sz="2000" dirty="0">
                <a:latin typeface="微软雅黑" panose="020B0503020204020204" charset="-122"/>
                <a:ea typeface="微软雅黑" panose="020B0503020204020204" charset="-122"/>
                <a:cs typeface="微软雅黑" panose="020B0503020204020204" charset="-122"/>
                <a:sym typeface="Wingdings" panose="05000000000000000000"/>
              </a:rPr>
              <a:t>3</a:t>
            </a:r>
            <a:r>
              <a:rPr lang="zh-CN" altLang="en-US" sz="2000" dirty="0">
                <a:latin typeface="微软雅黑" panose="020B0503020204020204" charset="-122"/>
                <a:ea typeface="微软雅黑" panose="020B0503020204020204" charset="-122"/>
                <a:cs typeface="微软雅黑" panose="020B0503020204020204" charset="-122"/>
                <a:sym typeface="Wingdings" panose="05000000000000000000"/>
              </a:rPr>
              <a:t>这条路径上的数</a:t>
            </a:r>
            <a:r>
              <a:rPr lang="zh-CN" altLang="en-US" sz="2000" dirty="0" smtClean="0">
                <a:latin typeface="微软雅黑" panose="020B0503020204020204" charset="-122"/>
                <a:ea typeface="微软雅黑" panose="020B0503020204020204" charset="-122"/>
                <a:cs typeface="微软雅黑" panose="020B0503020204020204" charset="-122"/>
                <a:sym typeface="Wingdings" panose="05000000000000000000"/>
              </a:rPr>
              <a:t>，更优的答案为</a:t>
            </a:r>
            <a:r>
              <a:rPr lang="zh-CN" altLang="zh-CN" sz="2000" dirty="0" smtClean="0">
                <a:latin typeface="微软雅黑" panose="020B0503020204020204" charset="-122"/>
                <a:ea typeface="微软雅黑" panose="020B0503020204020204" charset="-122"/>
                <a:cs typeface="微软雅黑" panose="020B0503020204020204" charset="-122"/>
                <a:sym typeface="Wingdings" panose="05000000000000000000"/>
              </a:rPr>
              <a:t>9</a:t>
            </a:r>
            <a:r>
              <a:rPr lang="en-US" altLang="zh-CN" sz="2000" dirty="0" smtClean="0">
                <a:latin typeface="微软雅黑" panose="020B0503020204020204" charset="-122"/>
                <a:ea typeface="微软雅黑" panose="020B0503020204020204" charset="-122"/>
                <a:cs typeface="微软雅黑" panose="020B0503020204020204" charset="-122"/>
                <a:sym typeface="Wingdings" panose="05000000000000000000"/>
              </a:rPr>
              <a:t>9</a:t>
            </a:r>
            <a:r>
              <a:rPr lang="zh-CN" altLang="en-US" sz="2000" dirty="0" smtClean="0">
                <a:latin typeface="微软雅黑" panose="020B0503020204020204" charset="-122"/>
                <a:ea typeface="微软雅黑" panose="020B0503020204020204" charset="-122"/>
                <a:cs typeface="微软雅黑" panose="020B0503020204020204" charset="-122"/>
                <a:sym typeface="Wingdings" panose="05000000000000000000"/>
              </a:rPr>
              <a:t>。</a:t>
            </a:r>
            <a:endParaRPr lang="en-US" altLang="zh-CN" sz="2000" dirty="0" smtClean="0">
              <a:latin typeface="微软雅黑" panose="020B0503020204020204" charset="-122"/>
              <a:ea typeface="微软雅黑" panose="020B0503020204020204" charset="-122"/>
              <a:cs typeface="微软雅黑" panose="020B0503020204020204" charset="-122"/>
              <a:sym typeface="Wingdings" panose="05000000000000000000"/>
            </a:endParaRPr>
          </a:p>
          <a:p>
            <a:pPr lvl="1">
              <a:lnSpc>
                <a:spcPct val="150000"/>
              </a:lnSpc>
              <a:spcBef>
                <a:spcPct val="0"/>
              </a:spcBef>
              <a:buFont typeface="Wingdings" panose="05000000000000000000" charset="0"/>
              <a:buChar char=""/>
            </a:pPr>
            <a:r>
              <a:rPr lang="zh-CN" altLang="en-US" sz="2000" dirty="0" smtClean="0">
                <a:latin typeface="微软雅黑" panose="020B0503020204020204" charset="-122"/>
                <a:ea typeface="微软雅黑" panose="020B0503020204020204" charset="-122"/>
                <a:cs typeface="微软雅黑" panose="020B0503020204020204" charset="-122"/>
                <a:sym typeface="Wingdings" panose="05000000000000000000"/>
              </a:rPr>
              <a:t>所以，还是不对。</a:t>
            </a:r>
            <a:endParaRPr lang="en-US" altLang="zh-CN" sz="2000" dirty="0" smtClean="0">
              <a:latin typeface="微软雅黑" panose="020B0503020204020204" charset="-122"/>
              <a:ea typeface="微软雅黑" panose="020B0503020204020204" charset="-122"/>
              <a:cs typeface="微软雅黑" panose="020B0503020204020204" charset="-122"/>
              <a:sym typeface="Wingdings" panose="05000000000000000000"/>
            </a:endParaRPr>
          </a:p>
          <a:p>
            <a:pPr lvl="1">
              <a:lnSpc>
                <a:spcPct val="150000"/>
              </a:lnSpc>
              <a:spcBef>
                <a:spcPct val="0"/>
              </a:spcBef>
              <a:buFont typeface="Wingdings" panose="05000000000000000000" charset="0"/>
              <a:buChar char=""/>
            </a:pPr>
            <a:r>
              <a:rPr lang="zh-CN" altLang="en-US" sz="2000" dirty="0" smtClean="0">
                <a:latin typeface="微软雅黑" panose="020B0503020204020204" charset="-122"/>
                <a:ea typeface="微软雅黑" panose="020B0503020204020204" charset="-122"/>
                <a:cs typeface="微软雅黑" panose="020B0503020204020204" charset="-122"/>
                <a:sym typeface="Wingdings" panose="05000000000000000000"/>
              </a:rPr>
              <a:t>其实，这样定义状态根本就不存在“最优子结构”，也就说“当前（最终）的最优状态不一定由之前得到的最优状态转移而来”。</a:t>
            </a:r>
            <a:endParaRPr lang="zh-CN" altLang="en-US" sz="2000" dirty="0">
              <a:latin typeface="微软雅黑" panose="020B0503020204020204" charset="-122"/>
              <a:ea typeface="微软雅黑" panose="020B0503020204020204" charset="-122"/>
              <a:cs typeface="微软雅黑" panose="020B0503020204020204" charset="-122"/>
            </a:endParaRPr>
          </a:p>
        </p:txBody>
      </p:sp>
      <p:pic>
        <p:nvPicPr>
          <p:cNvPr id="4" name="图片 4"/>
          <p:cNvPicPr>
            <a:picLocks noChangeAspect="1" noChangeArrowheads="1"/>
          </p:cNvPicPr>
          <p:nvPr/>
        </p:nvPicPr>
        <p:blipFill>
          <a:blip r:embed="rId1">
            <a:extLst>
              <a:ext uri="{28A0092B-C50C-407E-A947-70E740481C1C}">
                <a14:useLocalDpi xmlns:a14="http://schemas.microsoft.com/office/drawing/2010/main" val="0"/>
              </a:ext>
            </a:extLst>
          </a:blip>
          <a:srcRect l="5208" t="6429" r="6770" b="7143"/>
          <a:stretch>
            <a:fillRect/>
          </a:stretch>
        </p:blipFill>
        <p:spPr bwMode="auto">
          <a:xfrm>
            <a:off x="2700020" y="2492375"/>
            <a:ext cx="2075815" cy="1486535"/>
          </a:xfrm>
          <a:prstGeom prst="rect">
            <a:avLst/>
          </a:prstGeom>
          <a:noFill/>
          <a:ln>
            <a:noFill/>
          </a:ln>
        </p:spPr>
      </p:pic>
      <p:pic>
        <p:nvPicPr>
          <p:cNvPr id="70657" name="图片 5"/>
          <p:cNvPicPr>
            <a:picLocks noChangeAspect="1" noChangeArrowheads="1"/>
          </p:cNvPicPr>
          <p:nvPr/>
        </p:nvPicPr>
        <p:blipFill>
          <a:blip r:embed="rId2">
            <a:extLst>
              <a:ext uri="{28A0092B-C50C-407E-A947-70E740481C1C}">
                <a14:useLocalDpi xmlns:a14="http://schemas.microsoft.com/office/drawing/2010/main" val="0"/>
              </a:ext>
            </a:extLst>
          </a:blip>
          <a:srcRect l="5495" t="8694" r="8653" b="6210"/>
          <a:stretch>
            <a:fillRect/>
          </a:stretch>
        </p:blipFill>
        <p:spPr bwMode="auto">
          <a:xfrm>
            <a:off x="5566410" y="1592580"/>
            <a:ext cx="2182495" cy="2392045"/>
          </a:xfrm>
          <a:prstGeom prst="rect">
            <a:avLst/>
          </a:prstGeom>
          <a:noFill/>
          <a:ln>
            <a:noFill/>
          </a:ln>
        </p:spPr>
      </p:pic>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83">
                                            <p:txEl>
                                              <p:pRg st="2" end="2"/>
                                            </p:txEl>
                                          </p:spTgt>
                                        </p:tgtEl>
                                        <p:attrNameLst>
                                          <p:attrName>style.visibility</p:attrName>
                                        </p:attrNameLst>
                                      </p:cBhvr>
                                      <p:to>
                                        <p:strVal val="visible"/>
                                      </p:to>
                                    </p:set>
                                    <p:anim calcmode="lin" valueType="num">
                                      <p:cBhvr additive="base">
                                        <p:cTn id="7" dur="500" fill="hold"/>
                                        <p:tgtEl>
                                          <p:spTgt spid="2048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48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0657"/>
                                        </p:tgtEl>
                                        <p:attrNameLst>
                                          <p:attrName>style.visibility</p:attrName>
                                        </p:attrNameLst>
                                      </p:cBhvr>
                                      <p:to>
                                        <p:strVal val="visible"/>
                                      </p:to>
                                    </p:set>
                                    <p:anim calcmode="lin" valueType="num">
                                      <p:cBhvr additive="base">
                                        <p:cTn id="13" dur="500" fill="hold"/>
                                        <p:tgtEl>
                                          <p:spTgt spid="70657"/>
                                        </p:tgtEl>
                                        <p:attrNameLst>
                                          <p:attrName>ppt_x</p:attrName>
                                        </p:attrNameLst>
                                      </p:cBhvr>
                                      <p:tavLst>
                                        <p:tav tm="0">
                                          <p:val>
                                            <p:strVal val="#ppt_x"/>
                                          </p:val>
                                        </p:tav>
                                        <p:tav tm="100000">
                                          <p:val>
                                            <p:strVal val="#ppt_x"/>
                                          </p:val>
                                        </p:tav>
                                      </p:tavLst>
                                    </p:anim>
                                    <p:anim calcmode="lin" valueType="num">
                                      <p:cBhvr additive="base">
                                        <p:cTn id="14" dur="500" fill="hold"/>
                                        <p:tgtEl>
                                          <p:spTgt spid="7065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483">
                                            <p:txEl>
                                              <p:pRg st="7" end="7"/>
                                            </p:txEl>
                                          </p:spTgt>
                                        </p:tgtEl>
                                        <p:attrNameLst>
                                          <p:attrName>style.visibility</p:attrName>
                                        </p:attrNameLst>
                                      </p:cBhvr>
                                      <p:to>
                                        <p:strVal val="visible"/>
                                      </p:to>
                                    </p:set>
                                    <p:anim calcmode="lin" valueType="num">
                                      <p:cBhvr additive="base">
                                        <p:cTn id="19" dur="500" fill="hold"/>
                                        <p:tgtEl>
                                          <p:spTgt spid="20483">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48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483">
                                            <p:txEl>
                                              <p:pRg st="8" end="8"/>
                                            </p:txEl>
                                          </p:spTgt>
                                        </p:tgtEl>
                                        <p:attrNameLst>
                                          <p:attrName>style.visibility</p:attrName>
                                        </p:attrNameLst>
                                      </p:cBhvr>
                                      <p:to>
                                        <p:strVal val="visible"/>
                                      </p:to>
                                    </p:set>
                                    <p:anim calcmode="lin" valueType="num">
                                      <p:cBhvr additive="base">
                                        <p:cTn id="25" dur="500" fill="hold"/>
                                        <p:tgtEl>
                                          <p:spTgt spid="20483">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48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483">
                                            <p:txEl>
                                              <p:pRg st="9" end="9"/>
                                            </p:txEl>
                                          </p:spTgt>
                                        </p:tgtEl>
                                        <p:attrNameLst>
                                          <p:attrName>style.visibility</p:attrName>
                                        </p:attrNameLst>
                                      </p:cBhvr>
                                      <p:to>
                                        <p:strVal val="visible"/>
                                      </p:to>
                                    </p:set>
                                    <p:anim calcmode="lin" valueType="num">
                                      <p:cBhvr additive="base">
                                        <p:cTn id="31" dur="500" fill="hold"/>
                                        <p:tgtEl>
                                          <p:spTgt spid="20483">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48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ldLvl="2"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404178"/>
            <a:ext cx="8229600" cy="1143000"/>
          </a:xfrm>
        </p:spPr>
        <p:txBody>
          <a:bodyPr/>
          <a:p>
            <a:r>
              <a:rPr lang="zh-CN" altLang="en-US">
                <a:latin typeface="华文琥珀" panose="02010800040101010101" charset="-122"/>
                <a:ea typeface="华文琥珀" panose="02010800040101010101" charset="-122"/>
                <a:cs typeface="华文琥珀" panose="02010800040101010101" charset="-122"/>
              </a:rPr>
              <a:t>目</a:t>
            </a:r>
            <a:r>
              <a:rPr lang="en-US" altLang="zh-CN">
                <a:latin typeface="华文琥珀" panose="02010800040101010101" charset="-122"/>
                <a:ea typeface="华文琥珀" panose="02010800040101010101" charset="-122"/>
                <a:cs typeface="华文琥珀" panose="02010800040101010101" charset="-122"/>
              </a:rPr>
              <a:t>    </a:t>
            </a:r>
            <a:r>
              <a:rPr lang="zh-CN" altLang="en-US">
                <a:latin typeface="华文琥珀" panose="02010800040101010101" charset="-122"/>
                <a:ea typeface="华文琥珀" panose="02010800040101010101" charset="-122"/>
                <a:cs typeface="华文琥珀" panose="02010800040101010101" charset="-122"/>
              </a:rPr>
              <a:t>录</a:t>
            </a:r>
            <a:endParaRPr lang="zh-CN" altLang="en-US">
              <a:latin typeface="华文琥珀" panose="02010800040101010101" charset="-122"/>
              <a:ea typeface="华文琥珀" panose="02010800040101010101" charset="-122"/>
              <a:cs typeface="华文琥珀" panose="02010800040101010101" charset="-122"/>
            </a:endParaRPr>
          </a:p>
        </p:txBody>
      </p:sp>
      <p:sp>
        <p:nvSpPr>
          <p:cNvPr id="3" name="内容占位符 2"/>
          <p:cNvSpPr>
            <a:spLocks noGrp="1"/>
          </p:cNvSpPr>
          <p:nvPr>
            <p:ph idx="1"/>
          </p:nvPr>
        </p:nvSpPr>
        <p:spPr>
          <a:xfrm>
            <a:off x="1691005" y="1772920"/>
            <a:ext cx="6362700" cy="4526280"/>
          </a:xfrm>
        </p:spPr>
        <p:txBody>
          <a:bodyPr/>
          <a:p>
            <a:pPr marL="0" indent="0">
              <a:lnSpc>
                <a:spcPct val="150000"/>
              </a:lnSpc>
              <a:buNone/>
            </a:pPr>
            <a:r>
              <a:rPr lang="zh-CN" altLang="en-US">
                <a:latin typeface="微软雅黑" panose="020B0503020204020204" charset="-122"/>
                <a:ea typeface="微软雅黑" panose="020B0503020204020204" charset="-122"/>
                <a:cs typeface="微软雅黑" panose="020B0503020204020204" charset="-122"/>
              </a:rPr>
              <a:t>一、动态规划基础知识回顾</a:t>
            </a:r>
            <a:endParaRPr lang="zh-CN" altLang="en-US">
              <a:latin typeface="微软雅黑" panose="020B0503020204020204" charset="-122"/>
              <a:ea typeface="微软雅黑" panose="020B0503020204020204" charset="-122"/>
              <a:cs typeface="微软雅黑" panose="020B0503020204020204" charset="-122"/>
            </a:endParaRPr>
          </a:p>
          <a:p>
            <a:pPr marL="0" indent="0">
              <a:lnSpc>
                <a:spcPct val="150000"/>
              </a:lnSpc>
              <a:buNone/>
            </a:pPr>
            <a:r>
              <a:rPr lang="zh-CN" altLang="en-US">
                <a:latin typeface="微软雅黑" panose="020B0503020204020204" charset="-122"/>
                <a:ea typeface="微软雅黑" panose="020B0503020204020204" charset="-122"/>
                <a:cs typeface="微软雅黑" panose="020B0503020204020204" charset="-122"/>
              </a:rPr>
              <a:t>二、模型</a:t>
            </a:r>
            <a:r>
              <a:rPr lang="en-US" altLang="zh-CN">
                <a:latin typeface="微软雅黑" panose="020B0503020204020204" charset="-122"/>
                <a:ea typeface="微软雅黑" panose="020B0503020204020204" charset="-122"/>
                <a:cs typeface="微软雅黑" panose="020B0503020204020204" charset="-122"/>
              </a:rPr>
              <a:t>1</a:t>
            </a:r>
            <a:r>
              <a:rPr lang="zh-CN" altLang="en-US">
                <a:latin typeface="微软雅黑" panose="020B0503020204020204" charset="-122"/>
                <a:ea typeface="微软雅黑" panose="020B0503020204020204" charset="-122"/>
                <a:cs typeface="微软雅黑" panose="020B0503020204020204" charset="-122"/>
              </a:rPr>
              <a:t>——线性动态规划</a:t>
            </a:r>
            <a:endParaRPr lang="zh-CN" altLang="en-US">
              <a:latin typeface="微软雅黑" panose="020B0503020204020204" charset="-122"/>
              <a:ea typeface="微软雅黑" panose="020B0503020204020204" charset="-122"/>
              <a:cs typeface="微软雅黑" panose="020B0503020204020204" charset="-122"/>
            </a:endParaRPr>
          </a:p>
          <a:p>
            <a:pPr marL="0" indent="0">
              <a:lnSpc>
                <a:spcPct val="150000"/>
              </a:lnSpc>
              <a:buNone/>
            </a:pPr>
            <a:r>
              <a:rPr lang="zh-CN" altLang="en-US">
                <a:latin typeface="微软雅黑" panose="020B0503020204020204" charset="-122"/>
                <a:ea typeface="微软雅黑" panose="020B0503020204020204" charset="-122"/>
                <a:cs typeface="微软雅黑" panose="020B0503020204020204" charset="-122"/>
              </a:rPr>
              <a:t>三、模型</a:t>
            </a:r>
            <a:r>
              <a:rPr lang="en-US" altLang="zh-CN">
                <a:latin typeface="微软雅黑" panose="020B0503020204020204" charset="-122"/>
                <a:ea typeface="微软雅黑" panose="020B0503020204020204" charset="-122"/>
                <a:cs typeface="微软雅黑" panose="020B0503020204020204" charset="-122"/>
              </a:rPr>
              <a:t>2</a:t>
            </a:r>
            <a:r>
              <a:rPr lang="zh-CN" altLang="en-US">
                <a:latin typeface="微软雅黑" panose="020B0503020204020204" charset="-122"/>
                <a:ea typeface="微软雅黑" panose="020B0503020204020204" charset="-122"/>
                <a:cs typeface="微软雅黑" panose="020B0503020204020204" charset="-122"/>
              </a:rPr>
              <a:t>——多维动态规划</a:t>
            </a:r>
            <a:endParaRPr lang="en-US" altLang="zh-CN">
              <a:latin typeface="微软雅黑" panose="020B0503020204020204" charset="-122"/>
              <a:ea typeface="微软雅黑" panose="020B0503020204020204" charset="-122"/>
              <a:cs typeface="微软雅黑" panose="020B0503020204020204" charset="-122"/>
            </a:endParaRPr>
          </a:p>
          <a:p>
            <a:pPr marL="0" indent="0">
              <a:lnSpc>
                <a:spcPct val="150000"/>
              </a:lnSpc>
              <a:buNone/>
            </a:pPr>
            <a:r>
              <a:rPr lang="zh-CN" altLang="en-US">
                <a:latin typeface="微软雅黑" panose="020B0503020204020204" charset="-122"/>
                <a:ea typeface="微软雅黑" panose="020B0503020204020204" charset="-122"/>
                <a:cs typeface="微软雅黑" panose="020B0503020204020204" charset="-122"/>
                <a:sym typeface="+mn-ea"/>
              </a:rPr>
              <a:t>四、模型</a:t>
            </a:r>
            <a:r>
              <a:rPr lang="en-US" altLang="zh-CN">
                <a:latin typeface="微软雅黑" panose="020B0503020204020204" charset="-122"/>
                <a:ea typeface="微软雅黑" panose="020B0503020204020204" charset="-122"/>
                <a:cs typeface="微软雅黑" panose="020B0503020204020204" charset="-122"/>
                <a:sym typeface="+mn-ea"/>
              </a:rPr>
              <a:t>3</a:t>
            </a:r>
            <a:r>
              <a:rPr lang="zh-CN" altLang="en-US">
                <a:latin typeface="微软雅黑" panose="020B0503020204020204" charset="-122"/>
                <a:ea typeface="微软雅黑" panose="020B0503020204020204" charset="-122"/>
                <a:cs typeface="微软雅黑" panose="020B0503020204020204" charset="-122"/>
                <a:sym typeface="+mn-ea"/>
              </a:rPr>
              <a:t>——</a:t>
            </a:r>
            <a:r>
              <a:rPr lang="en-US" altLang="zh-CN">
                <a:latin typeface="微软雅黑" panose="020B0503020204020204" charset="-122"/>
                <a:ea typeface="微软雅黑" panose="020B0503020204020204" charset="-122"/>
                <a:cs typeface="微软雅黑" panose="020B0503020204020204" charset="-122"/>
                <a:sym typeface="+mn-ea"/>
              </a:rPr>
              <a:t>01</a:t>
            </a:r>
            <a:r>
              <a:rPr lang="zh-CN" altLang="en-US">
                <a:latin typeface="微软雅黑" panose="020B0503020204020204" charset="-122"/>
                <a:ea typeface="微软雅黑" panose="020B0503020204020204" charset="-122"/>
                <a:cs typeface="微软雅黑" panose="020B0503020204020204" charset="-122"/>
                <a:sym typeface="+mn-ea"/>
              </a:rPr>
              <a:t>背包及变形</a:t>
            </a:r>
            <a:endParaRPr lang="en-US" altLang="zh-CN">
              <a:latin typeface="微软雅黑" panose="020B0503020204020204" charset="-122"/>
              <a:ea typeface="微软雅黑" panose="020B0503020204020204" charset="-122"/>
              <a:cs typeface="微软雅黑" panose="020B0503020204020204" charset="-122"/>
            </a:endParaRPr>
          </a:p>
          <a:p>
            <a:pPr marL="0" indent="0">
              <a:lnSpc>
                <a:spcPct val="150000"/>
              </a:lnSpc>
              <a:buNone/>
            </a:pPr>
            <a:r>
              <a:rPr lang="zh-CN" altLang="en-US">
                <a:latin typeface="微软雅黑" panose="020B0503020204020204" charset="-122"/>
                <a:ea typeface="微软雅黑" panose="020B0503020204020204" charset="-122"/>
                <a:cs typeface="微软雅黑" panose="020B0503020204020204" charset="-122"/>
              </a:rPr>
              <a:t>五、模型</a:t>
            </a:r>
            <a:r>
              <a:rPr lang="en-US" altLang="zh-CN">
                <a:latin typeface="微软雅黑" panose="020B0503020204020204" charset="-122"/>
                <a:ea typeface="微软雅黑" panose="020B0503020204020204" charset="-122"/>
                <a:cs typeface="微软雅黑" panose="020B0503020204020204" charset="-122"/>
              </a:rPr>
              <a:t>4</a:t>
            </a:r>
            <a:r>
              <a:rPr lang="zh-CN" altLang="en-US">
                <a:latin typeface="微软雅黑" panose="020B0503020204020204" charset="-122"/>
                <a:ea typeface="微软雅黑" panose="020B0503020204020204" charset="-122"/>
                <a:cs typeface="微软雅黑" panose="020B0503020204020204" charset="-122"/>
              </a:rPr>
              <a:t>——区间</a:t>
            </a:r>
            <a:r>
              <a:rPr lang="zh-CN" altLang="en-US">
                <a:latin typeface="微软雅黑" panose="020B0503020204020204" charset="-122"/>
                <a:ea typeface="微软雅黑" panose="020B0503020204020204" charset="-122"/>
                <a:cs typeface="微软雅黑" panose="020B0503020204020204" charset="-122"/>
              </a:rPr>
              <a:t>动态规划</a:t>
            </a:r>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内容占位符 2"/>
          <p:cNvSpPr>
            <a:spLocks noGrp="1" noChangeArrowheads="1"/>
          </p:cNvSpPr>
          <p:nvPr>
            <p:ph idx="4294967295"/>
          </p:nvPr>
        </p:nvSpPr>
        <p:spPr>
          <a:xfrm>
            <a:off x="180340" y="348615"/>
            <a:ext cx="8688070" cy="6227445"/>
          </a:xfrm>
        </p:spPr>
        <p:txBody>
          <a:bodyPr>
            <a:noAutofit/>
          </a:bodyPr>
          <a:lstStyle/>
          <a:p>
            <a:pPr>
              <a:lnSpc>
                <a:spcPct val="150000"/>
              </a:lnSpc>
              <a:spcBef>
                <a:spcPct val="0"/>
              </a:spcBef>
              <a:buFont typeface="Wingdings" panose="05000000000000000000" charset="0"/>
              <a:buChar char=""/>
            </a:pPr>
            <a:r>
              <a:rPr lang="zh-CN" altLang="en-US" sz="2400" dirty="0" smtClean="0">
                <a:solidFill>
                  <a:srgbClr val="FF0000"/>
                </a:solidFill>
                <a:latin typeface="微软雅黑" panose="020B0503020204020204" charset="-122"/>
                <a:ea typeface="微软雅黑" panose="020B0503020204020204" charset="-122"/>
                <a:cs typeface="微软雅黑" panose="020B0503020204020204" charset="-122"/>
              </a:rPr>
              <a:t>思考分析：</a:t>
            </a:r>
            <a:endParaRPr lang="zh-CN" altLang="en-US" sz="2400" dirty="0">
              <a:solidFill>
                <a:srgbClr val="FF0000"/>
              </a:solidFill>
              <a:latin typeface="微软雅黑" panose="020B0503020204020204" charset="-122"/>
              <a:ea typeface="微软雅黑" panose="020B0503020204020204" charset="-122"/>
              <a:cs typeface="微软雅黑" panose="020B0503020204020204" charset="-122"/>
            </a:endParaRPr>
          </a:p>
          <a:p>
            <a:pPr lvl="1">
              <a:lnSpc>
                <a:spcPct val="150000"/>
              </a:lnSpc>
              <a:spcBef>
                <a:spcPct val="0"/>
              </a:spcBef>
              <a:buFont typeface="Wingdings" panose="05000000000000000000" charset="0"/>
              <a:buChar char=""/>
            </a:pPr>
            <a:r>
              <a:rPr lang="zh-CN" altLang="en-US" sz="2000" dirty="0" smtClean="0">
                <a:latin typeface="微软雅黑" panose="020B0503020204020204" charset="-122"/>
                <a:ea typeface="微软雅黑" panose="020B0503020204020204" charset="-122"/>
                <a:cs typeface="微软雅黑" panose="020B0503020204020204" charset="-122"/>
              </a:rPr>
              <a:t>那么，本题就不能使用动态规划了吗？其实，还是可以的，我们需要重新设计状态表示和转移方程。</a:t>
            </a:r>
            <a:endParaRPr lang="en-US" altLang="zh-CN" sz="2000" dirty="0" smtClean="0">
              <a:latin typeface="微软雅黑" panose="020B0503020204020204" charset="-122"/>
              <a:ea typeface="微软雅黑" panose="020B0503020204020204" charset="-122"/>
              <a:cs typeface="微软雅黑" panose="020B0503020204020204" charset="-122"/>
            </a:endParaRPr>
          </a:p>
          <a:p>
            <a:pPr lvl="1">
              <a:lnSpc>
                <a:spcPct val="150000"/>
              </a:lnSpc>
              <a:spcBef>
                <a:spcPct val="0"/>
              </a:spcBef>
              <a:buFont typeface="Wingdings" panose="05000000000000000000" charset="0"/>
              <a:buChar char=""/>
            </a:pPr>
            <a:r>
              <a:rPr lang="zh-CN" altLang="en-US" sz="2000" dirty="0" smtClean="0">
                <a:latin typeface="微软雅黑" panose="020B0503020204020204" charset="-122"/>
                <a:ea typeface="微软雅黑" panose="020B0503020204020204" charset="-122"/>
                <a:cs typeface="微软雅黑" panose="020B0503020204020204" charset="-122"/>
              </a:rPr>
              <a:t>设</a:t>
            </a:r>
            <a:r>
              <a:rPr lang="en-US" altLang="zh-CN" sz="2000" dirty="0" smtClean="0">
                <a:latin typeface="微软雅黑" panose="020B0503020204020204" charset="-122"/>
                <a:ea typeface="微软雅黑" panose="020B0503020204020204" charset="-122"/>
                <a:cs typeface="微软雅黑" panose="020B0503020204020204" charset="-122"/>
              </a:rPr>
              <a:t>f[</a:t>
            </a:r>
            <a:r>
              <a:rPr lang="en-US" altLang="zh-CN" sz="2000" dirty="0" err="1">
                <a:latin typeface="微软雅黑" panose="020B0503020204020204" charset="-122"/>
                <a:ea typeface="微软雅黑" panose="020B0503020204020204" charset="-122"/>
                <a:cs typeface="微软雅黑" panose="020B0503020204020204" charset="-122"/>
              </a:rPr>
              <a:t>i][</a:t>
            </a:r>
            <a:r>
              <a:rPr lang="en-US" altLang="zh-CN" sz="2000" dirty="0" err="1" smtClean="0">
                <a:latin typeface="微软雅黑" panose="020B0503020204020204" charset="-122"/>
                <a:ea typeface="微软雅黑" panose="020B0503020204020204" charset="-122"/>
                <a:cs typeface="微软雅黑" panose="020B0503020204020204" charset="-122"/>
              </a:rPr>
              <a:t>j][k</a:t>
            </a:r>
            <a:r>
              <a:rPr lang="en-US" altLang="zh-CN" sz="2000" dirty="0">
                <a:latin typeface="微软雅黑" panose="020B0503020204020204" charset="-122"/>
                <a:ea typeface="微软雅黑" panose="020B0503020204020204" charset="-122"/>
                <a:cs typeface="微软雅黑" panose="020B0503020204020204" charset="-122"/>
              </a:rPr>
              <a:t>]</a:t>
            </a:r>
            <a:r>
              <a:rPr lang="zh-CN" altLang="zh-CN" sz="2000" dirty="0" smtClean="0">
                <a:latin typeface="微软雅黑" panose="020B0503020204020204" charset="-122"/>
                <a:ea typeface="微软雅黑" panose="020B0503020204020204" charset="-122"/>
                <a:cs typeface="微软雅黑" panose="020B0503020204020204" charset="-122"/>
              </a:rPr>
              <a:t>表示有没有一条</a:t>
            </a:r>
            <a:r>
              <a:rPr lang="zh-CN" altLang="en-US" sz="2000" dirty="0" smtClean="0">
                <a:latin typeface="微软雅黑" panose="020B0503020204020204" charset="-122"/>
                <a:ea typeface="微软雅黑" panose="020B0503020204020204" charset="-122"/>
                <a:cs typeface="微软雅黑" panose="020B0503020204020204" charset="-122"/>
              </a:rPr>
              <a:t>路径：</a:t>
            </a:r>
            <a:r>
              <a:rPr lang="zh-CN" altLang="zh-CN" sz="2000" dirty="0" smtClean="0">
                <a:latin typeface="微软雅黑" panose="020B0503020204020204" charset="-122"/>
                <a:ea typeface="微软雅黑" panose="020B0503020204020204" charset="-122"/>
                <a:cs typeface="微软雅黑" panose="020B0503020204020204" charset="-122"/>
              </a:rPr>
              <a:t>从第</a:t>
            </a:r>
            <a:r>
              <a:rPr lang="en-US" altLang="zh-CN" sz="2000" dirty="0" err="1">
                <a:latin typeface="微软雅黑" panose="020B0503020204020204" charset="-122"/>
                <a:ea typeface="微软雅黑" panose="020B0503020204020204" charset="-122"/>
                <a:cs typeface="微软雅黑" panose="020B0503020204020204" charset="-122"/>
              </a:rPr>
              <a:t>i</a:t>
            </a:r>
            <a:r>
              <a:rPr lang="zh-CN" altLang="zh-CN" sz="2000" dirty="0" smtClean="0">
                <a:latin typeface="微软雅黑" panose="020B0503020204020204" charset="-122"/>
                <a:ea typeface="微软雅黑" panose="020B0503020204020204" charset="-122"/>
                <a:cs typeface="微软雅黑" panose="020B0503020204020204" charset="-122"/>
              </a:rPr>
              <a:t>行</a:t>
            </a:r>
            <a:r>
              <a:rPr lang="en-US" altLang="zh-CN" sz="2000" dirty="0">
                <a:latin typeface="微软雅黑" panose="020B0503020204020204" charset="-122"/>
                <a:ea typeface="微软雅黑" panose="020B0503020204020204" charset="-122"/>
                <a:cs typeface="微软雅黑" panose="020B0503020204020204" charset="-122"/>
              </a:rPr>
              <a:t>、</a:t>
            </a:r>
            <a:r>
              <a:rPr lang="zh-CN" altLang="zh-CN" sz="2000" dirty="0" smtClean="0">
                <a:latin typeface="微软雅黑" panose="020B0503020204020204" charset="-122"/>
                <a:ea typeface="微软雅黑" panose="020B0503020204020204" charset="-122"/>
                <a:cs typeface="微软雅黑" panose="020B0503020204020204" charset="-122"/>
              </a:rPr>
              <a:t>第</a:t>
            </a:r>
            <a:r>
              <a:rPr lang="en-US" altLang="zh-CN" sz="2000" dirty="0">
                <a:latin typeface="微软雅黑" panose="020B0503020204020204" charset="-122"/>
                <a:ea typeface="微软雅黑" panose="020B0503020204020204" charset="-122"/>
                <a:cs typeface="微软雅黑" panose="020B0503020204020204" charset="-122"/>
              </a:rPr>
              <a:t>j</a:t>
            </a:r>
            <a:r>
              <a:rPr lang="zh-CN" altLang="zh-CN" sz="2000" dirty="0" smtClean="0">
                <a:latin typeface="微软雅黑" panose="020B0503020204020204" charset="-122"/>
                <a:ea typeface="微软雅黑" panose="020B0503020204020204" charset="-122"/>
                <a:cs typeface="微软雅黑" panose="020B0503020204020204" charset="-122"/>
              </a:rPr>
              <a:t>个</a:t>
            </a:r>
            <a:r>
              <a:rPr lang="zh-CN" altLang="en-US" sz="2000" dirty="0" smtClean="0">
                <a:latin typeface="微软雅黑" panose="020B0503020204020204" charset="-122"/>
                <a:ea typeface="微软雅黑" panose="020B0503020204020204" charset="-122"/>
                <a:cs typeface="微软雅黑" panose="020B0503020204020204" charset="-122"/>
              </a:rPr>
              <a:t>这个</a:t>
            </a:r>
            <a:r>
              <a:rPr lang="zh-CN" altLang="zh-CN" sz="2000" dirty="0" smtClean="0">
                <a:latin typeface="微软雅黑" panose="020B0503020204020204" charset="-122"/>
                <a:ea typeface="微软雅黑" panose="020B0503020204020204" charset="-122"/>
                <a:cs typeface="微软雅黑" panose="020B0503020204020204" charset="-122"/>
              </a:rPr>
              <a:t>数</a:t>
            </a:r>
            <a:r>
              <a:rPr lang="zh-CN" altLang="zh-CN" sz="2000" dirty="0">
                <a:latin typeface="微软雅黑" panose="020B0503020204020204" charset="-122"/>
                <a:ea typeface="微软雅黑" panose="020B0503020204020204" charset="-122"/>
                <a:cs typeface="微软雅黑" panose="020B0503020204020204" charset="-122"/>
              </a:rPr>
              <a:t>到最后</a:t>
            </a:r>
            <a:r>
              <a:rPr lang="zh-CN" altLang="zh-CN" sz="2000" dirty="0" smtClean="0">
                <a:latin typeface="微软雅黑" panose="020B0503020204020204" charset="-122"/>
                <a:ea typeface="微软雅黑" panose="020B0503020204020204" charset="-122"/>
                <a:cs typeface="微软雅黑" panose="020B0503020204020204" charset="-122"/>
              </a:rPr>
              <a:t>一行的</a:t>
            </a:r>
            <a:r>
              <a:rPr lang="zh-CN" altLang="en-US" sz="2000" dirty="0" smtClean="0">
                <a:latin typeface="微软雅黑" panose="020B0503020204020204" charset="-122"/>
                <a:ea typeface="微软雅黑" panose="020B0503020204020204" charset="-122"/>
                <a:cs typeface="微软雅黑" panose="020B0503020204020204" charset="-122"/>
              </a:rPr>
              <a:t>路径</a:t>
            </a:r>
            <a:r>
              <a:rPr lang="zh-CN" altLang="zh-CN" sz="2000" dirty="0" smtClean="0">
                <a:latin typeface="微软雅黑" panose="020B0503020204020204" charset="-122"/>
                <a:ea typeface="微软雅黑" panose="020B0503020204020204" charset="-122"/>
                <a:cs typeface="微软雅黑" panose="020B0503020204020204" charset="-122"/>
              </a:rPr>
              <a:t>上数</a:t>
            </a:r>
            <a:r>
              <a:rPr lang="zh-CN" altLang="en-US" sz="2000" dirty="0" smtClean="0">
                <a:latin typeface="微软雅黑" panose="020B0503020204020204" charset="-122"/>
                <a:ea typeface="微软雅黑" panose="020B0503020204020204" charset="-122"/>
                <a:cs typeface="微软雅黑" panose="020B0503020204020204" charset="-122"/>
              </a:rPr>
              <a:t>之</a:t>
            </a:r>
            <a:r>
              <a:rPr lang="zh-CN" altLang="zh-CN" sz="2000" dirty="0" smtClean="0">
                <a:latin typeface="微软雅黑" panose="020B0503020204020204" charset="-122"/>
                <a:ea typeface="微软雅黑" panose="020B0503020204020204" charset="-122"/>
                <a:cs typeface="微软雅黑" panose="020B0503020204020204" charset="-122"/>
              </a:rPr>
              <a:t>和模</a:t>
            </a:r>
            <a:r>
              <a:rPr lang="en-US" altLang="zh-CN" sz="2000" dirty="0">
                <a:latin typeface="微软雅黑" panose="020B0503020204020204" charset="-122"/>
                <a:ea typeface="微软雅黑" panose="020B0503020204020204" charset="-122"/>
                <a:cs typeface="微软雅黑" panose="020B0503020204020204" charset="-122"/>
              </a:rPr>
              <a:t>100</a:t>
            </a:r>
            <a:r>
              <a:rPr lang="zh-CN" altLang="en-US" sz="2000" dirty="0">
                <a:latin typeface="微软雅黑" panose="020B0503020204020204" charset="-122"/>
                <a:ea typeface="微软雅黑" panose="020B0503020204020204" charset="-122"/>
                <a:cs typeface="微软雅黑" panose="020B0503020204020204" charset="-122"/>
              </a:rPr>
              <a:t>等于</a:t>
            </a:r>
            <a:r>
              <a:rPr lang="en-US" altLang="zh-CN" sz="2000" dirty="0" smtClean="0">
                <a:latin typeface="微软雅黑" panose="020B0503020204020204" charset="-122"/>
                <a:ea typeface="微软雅黑" panose="020B0503020204020204" charset="-122"/>
                <a:cs typeface="微软雅黑" panose="020B0503020204020204" charset="-122"/>
              </a:rPr>
              <a:t>k</a:t>
            </a:r>
            <a:r>
              <a:rPr lang="zh-CN" altLang="zh-CN" sz="2000" dirty="0">
                <a:latin typeface="微软雅黑" panose="020B0503020204020204" charset="-122"/>
                <a:ea typeface="微软雅黑" panose="020B0503020204020204" charset="-122"/>
                <a:cs typeface="微软雅黑" panose="020B0503020204020204" charset="-122"/>
              </a:rPr>
              <a:t>，</a:t>
            </a:r>
            <a:r>
              <a:rPr lang="en-US" altLang="zh-CN" sz="2000" smtClean="0">
                <a:latin typeface="微软雅黑" panose="020B0503020204020204" charset="-122"/>
                <a:ea typeface="微软雅黑" panose="020B0503020204020204" charset="-122"/>
                <a:cs typeface="微软雅黑" panose="020B0503020204020204" charset="-122"/>
              </a:rPr>
              <a:t>f</a:t>
            </a:r>
            <a:r>
              <a:rPr lang="en-US" altLang="zh-CN" sz="2000" dirty="0">
                <a:latin typeface="微软雅黑" panose="020B0503020204020204" charset="-122"/>
                <a:ea typeface="微软雅黑" panose="020B0503020204020204" charset="-122"/>
                <a:cs typeface="微软雅黑" panose="020B0503020204020204" charset="-122"/>
              </a:rPr>
              <a:t>[</a:t>
            </a:r>
            <a:r>
              <a:rPr lang="en-US" altLang="zh-CN" sz="2000" dirty="0" err="1">
                <a:latin typeface="微软雅黑" panose="020B0503020204020204" charset="-122"/>
                <a:ea typeface="微软雅黑" panose="020B0503020204020204" charset="-122"/>
                <a:cs typeface="微软雅黑" panose="020B0503020204020204" charset="-122"/>
              </a:rPr>
              <a:t>i][j][k</a:t>
            </a:r>
            <a:r>
              <a:rPr lang="en-US" altLang="zh-CN" sz="2000" dirty="0" smtClean="0">
                <a:latin typeface="微软雅黑" panose="020B0503020204020204" charset="-122"/>
                <a:ea typeface="微软雅黑" panose="020B0503020204020204" charset="-122"/>
                <a:cs typeface="微软雅黑" panose="020B0503020204020204" charset="-122"/>
              </a:rPr>
              <a:t>]</a:t>
            </a:r>
            <a:r>
              <a:rPr lang="zh-CN" altLang="en-US" sz="2000" dirty="0" smtClean="0">
                <a:latin typeface="微软雅黑" panose="020B0503020204020204" charset="-122"/>
                <a:ea typeface="微软雅黑" panose="020B0503020204020204" charset="-122"/>
                <a:cs typeface="微软雅黑" panose="020B0503020204020204" charset="-122"/>
              </a:rPr>
              <a:t>为布尔型数组。</a:t>
            </a:r>
            <a:endParaRPr lang="en-US" altLang="zh-CN" sz="2000" dirty="0" smtClean="0">
              <a:latin typeface="微软雅黑" panose="020B0503020204020204" charset="-122"/>
              <a:ea typeface="微软雅黑" panose="020B0503020204020204" charset="-122"/>
              <a:cs typeface="微软雅黑" panose="020B0503020204020204" charset="-122"/>
            </a:endParaRPr>
          </a:p>
          <a:p>
            <a:pPr lvl="1">
              <a:lnSpc>
                <a:spcPct val="150000"/>
              </a:lnSpc>
              <a:spcBef>
                <a:spcPct val="0"/>
              </a:spcBef>
              <a:buFont typeface="Wingdings" panose="05000000000000000000" charset="0"/>
              <a:buChar char=""/>
            </a:pPr>
            <a:r>
              <a:rPr lang="zh-CN" altLang="en-US" sz="2000" dirty="0" smtClean="0">
                <a:latin typeface="微软雅黑" panose="020B0503020204020204" charset="-122"/>
                <a:ea typeface="微软雅黑" panose="020B0503020204020204" charset="-122"/>
                <a:cs typeface="微软雅黑" panose="020B0503020204020204" charset="-122"/>
              </a:rPr>
              <a:t>转移方程</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f[</a:t>
            </a:r>
            <a:r>
              <a:rPr lang="en-US" altLang="zh-CN" sz="2000" dirty="0" err="1">
                <a:latin typeface="微软雅黑" panose="020B0503020204020204" charset="-122"/>
                <a:ea typeface="微软雅黑" panose="020B0503020204020204" charset="-122"/>
                <a:cs typeface="微软雅黑" panose="020B0503020204020204" charset="-122"/>
              </a:rPr>
              <a:t>i][j][</a:t>
            </a:r>
            <a:r>
              <a:rPr lang="en-US" altLang="zh-CN" sz="2000" dirty="0">
                <a:latin typeface="微软雅黑" panose="020B0503020204020204" charset="-122"/>
                <a:ea typeface="微软雅黑" panose="020B0503020204020204" charset="-122"/>
                <a:cs typeface="微软雅黑" panose="020B0503020204020204" charset="-122"/>
              </a:rPr>
              <a:t>(</a:t>
            </a:r>
            <a:r>
              <a:rPr lang="en-US" altLang="zh-CN" sz="2000" dirty="0" err="1">
                <a:latin typeface="微软雅黑" panose="020B0503020204020204" charset="-122"/>
                <a:ea typeface="微软雅黑" panose="020B0503020204020204" charset="-122"/>
                <a:cs typeface="微软雅黑" panose="020B0503020204020204" charset="-122"/>
              </a:rPr>
              <a:t>k+a</a:t>
            </a:r>
            <a:r>
              <a:rPr lang="en-US" altLang="zh-CN" sz="2000" dirty="0">
                <a:latin typeface="微软雅黑" panose="020B0503020204020204" charset="-122"/>
                <a:ea typeface="微软雅黑" panose="020B0503020204020204" charset="-122"/>
                <a:cs typeface="微软雅黑" panose="020B0503020204020204" charset="-122"/>
              </a:rPr>
              <a:t>[</a:t>
            </a:r>
            <a:r>
              <a:rPr lang="en-US" altLang="zh-CN" sz="2000" dirty="0" err="1">
                <a:latin typeface="微软雅黑" panose="020B0503020204020204" charset="-122"/>
                <a:ea typeface="微软雅黑" panose="020B0503020204020204" charset="-122"/>
                <a:cs typeface="微软雅黑" panose="020B0503020204020204" charset="-122"/>
              </a:rPr>
              <a:t>i][j</a:t>
            </a:r>
            <a:r>
              <a:rPr lang="en-US" altLang="zh-CN" sz="2000" dirty="0">
                <a:latin typeface="微软雅黑" panose="020B0503020204020204" charset="-122"/>
                <a:ea typeface="微软雅黑" panose="020B0503020204020204" charset="-122"/>
                <a:cs typeface="微软雅黑" panose="020B0503020204020204" charset="-122"/>
              </a:rPr>
              <a:t>])%100] =</a:t>
            </a:r>
            <a:r>
              <a:rPr lang="zh-CN" altLang="en-US" sz="2000" dirty="0">
                <a:latin typeface="微软雅黑" panose="020B0503020204020204" charset="-122"/>
                <a:ea typeface="微软雅黑" panose="020B0503020204020204" charset="-122"/>
                <a:cs typeface="微软雅黑" panose="020B0503020204020204" charset="-122"/>
              </a:rPr>
              <a:t> </a:t>
            </a:r>
            <a:r>
              <a:rPr lang="en-US" altLang="zh-CN" sz="2000" dirty="0">
                <a:latin typeface="微软雅黑" panose="020B0503020204020204" charset="-122"/>
                <a:ea typeface="微软雅黑" panose="020B0503020204020204" charset="-122"/>
                <a:cs typeface="微软雅黑" panose="020B0503020204020204" charset="-122"/>
              </a:rPr>
              <a:t>f[i+1][j][,k] or f[i+1][j+1][k]   </a:t>
            </a:r>
            <a:r>
              <a:rPr lang="zh-CN" altLang="en-US" sz="2000" dirty="0">
                <a:latin typeface="微软雅黑" panose="020B0503020204020204" charset="-122"/>
                <a:ea typeface="微软雅黑" panose="020B0503020204020204" charset="-122"/>
                <a:cs typeface="微软雅黑" panose="020B0503020204020204" charset="-122"/>
              </a:rPr>
              <a:t>其中：</a:t>
            </a:r>
            <a:r>
              <a:rPr lang="en-US" altLang="zh-CN" sz="2000" dirty="0" err="1">
                <a:latin typeface="微软雅黑" panose="020B0503020204020204" charset="-122"/>
                <a:ea typeface="微软雅黑" panose="020B0503020204020204" charset="-122"/>
                <a:cs typeface="微软雅黑" panose="020B0503020204020204" charset="-122"/>
              </a:rPr>
              <a:t>i</a:t>
            </a:r>
            <a:r>
              <a:rPr lang="en-US" altLang="zh-CN" sz="2000" dirty="0">
                <a:latin typeface="微软雅黑" panose="020B0503020204020204" charset="-122"/>
                <a:ea typeface="微软雅黑" panose="020B0503020204020204" charset="-122"/>
                <a:cs typeface="微软雅黑" panose="020B0503020204020204" charset="-122"/>
              </a:rPr>
              <a:t>&lt;</a:t>
            </a:r>
            <a:r>
              <a:rPr lang="en-US" altLang="zh-CN" sz="2000" dirty="0" err="1">
                <a:latin typeface="微软雅黑" panose="020B0503020204020204" charset="-122"/>
                <a:ea typeface="微软雅黑" panose="020B0503020204020204" charset="-122"/>
                <a:cs typeface="微软雅黑" panose="020B0503020204020204" charset="-122"/>
              </a:rPr>
              <a:t>n</a:t>
            </a:r>
            <a:r>
              <a:rPr lang="zh-CN" altLang="en-US" sz="2000" dirty="0" err="1">
                <a:latin typeface="微软雅黑" panose="020B0503020204020204" charset="-122"/>
                <a:ea typeface="微软雅黑" panose="020B0503020204020204" charset="-122"/>
                <a:cs typeface="微软雅黑" panose="020B0503020204020204" charset="-122"/>
              </a:rPr>
              <a:t>，</a:t>
            </a:r>
            <a:r>
              <a:rPr lang="en-US" altLang="zh-CN" sz="2000" dirty="0" err="1">
                <a:latin typeface="微软雅黑" panose="020B0503020204020204" charset="-122"/>
                <a:ea typeface="微软雅黑" panose="020B0503020204020204" charset="-122"/>
                <a:cs typeface="微软雅黑" panose="020B0503020204020204" charset="-122"/>
              </a:rPr>
              <a:t>j</a:t>
            </a:r>
            <a:r>
              <a:rPr lang="en-US" altLang="zh-CN" sz="2000" dirty="0">
                <a:latin typeface="微软雅黑" panose="020B0503020204020204" charset="-122"/>
                <a:ea typeface="微软雅黑" panose="020B0503020204020204" charset="-122"/>
                <a:cs typeface="微软雅黑" panose="020B0503020204020204" charset="-122"/>
              </a:rPr>
              <a:t>&lt;=i</a:t>
            </a:r>
            <a:r>
              <a:rPr lang="zh-CN" altLang="en-US" sz="2000" dirty="0">
                <a:latin typeface="微软雅黑" panose="020B0503020204020204" charset="-122"/>
                <a:ea typeface="微软雅黑" panose="020B0503020204020204" charset="-122"/>
                <a:cs typeface="微软雅黑" panose="020B0503020204020204" charset="-122"/>
              </a:rPr>
              <a:t>，</a:t>
            </a:r>
            <a:r>
              <a:rPr lang="en-US" altLang="zh-CN" sz="2000" dirty="0">
                <a:latin typeface="微软雅黑" panose="020B0503020204020204" charset="-122"/>
                <a:ea typeface="微软雅黑" panose="020B0503020204020204" charset="-122"/>
                <a:cs typeface="微软雅黑" panose="020B0503020204020204" charset="-122"/>
              </a:rPr>
              <a:t>0&lt;=k&lt;100</a:t>
            </a:r>
            <a:r>
              <a:rPr lang="zh-CN" altLang="en-US" sz="2000" dirty="0">
                <a:latin typeface="微软雅黑" panose="020B0503020204020204" charset="-122"/>
                <a:ea typeface="微软雅黑" panose="020B0503020204020204" charset="-122"/>
                <a:cs typeface="微软雅黑" panose="020B0503020204020204" charset="-122"/>
              </a:rPr>
              <a:t>。</a:t>
            </a:r>
            <a:endParaRPr lang="en-US" altLang="zh-CN" sz="2000" dirty="0">
              <a:latin typeface="微软雅黑" panose="020B0503020204020204" charset="-122"/>
              <a:ea typeface="微软雅黑" panose="020B0503020204020204" charset="-122"/>
              <a:cs typeface="微软雅黑" panose="020B0503020204020204" charset="-122"/>
            </a:endParaRPr>
          </a:p>
          <a:p>
            <a:pPr lvl="1">
              <a:lnSpc>
                <a:spcPct val="150000"/>
              </a:lnSpc>
              <a:spcBef>
                <a:spcPct val="0"/>
              </a:spcBef>
              <a:buFont typeface="Wingdings" panose="05000000000000000000" charset="0"/>
              <a:buChar char=""/>
            </a:pPr>
            <a:r>
              <a:rPr lang="zh-CN" altLang="en-US" sz="2000" dirty="0" smtClean="0">
                <a:latin typeface="微软雅黑" panose="020B0503020204020204" charset="-122"/>
                <a:ea typeface="微软雅黑" panose="020B0503020204020204" charset="-122"/>
                <a:cs typeface="微软雅黑" panose="020B0503020204020204" charset="-122"/>
              </a:rPr>
              <a:t>表示：</a:t>
            </a:r>
            <a:r>
              <a:rPr lang="zh-CN" altLang="zh-CN" sz="2000" dirty="0">
                <a:latin typeface="微软雅黑" panose="020B0503020204020204" charset="-122"/>
                <a:ea typeface="微软雅黑" panose="020B0503020204020204" charset="-122"/>
                <a:cs typeface="微软雅黑" panose="020B0503020204020204" charset="-122"/>
              </a:rPr>
              <a:t>如果左边或右边有一条“</a:t>
            </a:r>
            <a:r>
              <a:rPr lang="en-US" altLang="zh-CN" sz="2000" dirty="0">
                <a:latin typeface="微软雅黑" panose="020B0503020204020204" charset="-122"/>
                <a:ea typeface="微软雅黑" panose="020B0503020204020204" charset="-122"/>
                <a:cs typeface="微软雅黑" panose="020B0503020204020204" charset="-122"/>
              </a:rPr>
              <a:t>% 100=k</a:t>
            </a:r>
            <a:r>
              <a:rPr lang="zh-CN" altLang="en-US" sz="2000" dirty="0">
                <a:latin typeface="微软雅黑" panose="020B0503020204020204" charset="-122"/>
                <a:ea typeface="微软雅黑" panose="020B0503020204020204" charset="-122"/>
                <a:cs typeface="微软雅黑" panose="020B0503020204020204" charset="-122"/>
              </a:rPr>
              <a:t>”</a:t>
            </a:r>
            <a:r>
              <a:rPr lang="zh-CN" altLang="zh-CN" sz="2000" dirty="0">
                <a:latin typeface="微软雅黑" panose="020B0503020204020204" charset="-122"/>
                <a:ea typeface="微软雅黑" panose="020B0503020204020204" charset="-122"/>
                <a:cs typeface="微软雅黑" panose="020B0503020204020204" charset="-122"/>
              </a:rPr>
              <a:t>的到最后</a:t>
            </a:r>
            <a:endParaRPr lang="zh-CN" altLang="zh-CN" sz="2000" dirty="0">
              <a:latin typeface="微软雅黑" panose="020B0503020204020204" charset="-122"/>
              <a:ea typeface="微软雅黑" panose="020B0503020204020204" charset="-122"/>
              <a:cs typeface="微软雅黑" panose="020B0503020204020204" charset="-122"/>
            </a:endParaRPr>
          </a:p>
          <a:p>
            <a:pPr marL="457200" lvl="1" indent="0">
              <a:lnSpc>
                <a:spcPct val="150000"/>
              </a:lnSpc>
              <a:spcBef>
                <a:spcPct val="0"/>
              </a:spcBef>
              <a:buFont typeface="Wingdings" panose="05000000000000000000" charset="0"/>
              <a:buNone/>
            </a:pPr>
            <a:r>
              <a:rPr lang="en-US" altLang="zh-CN" sz="2000" dirty="0">
                <a:latin typeface="微软雅黑" panose="020B0503020204020204" charset="-122"/>
                <a:ea typeface="微软雅黑" panose="020B0503020204020204" charset="-122"/>
                <a:cs typeface="微软雅黑" panose="020B0503020204020204" charset="-122"/>
              </a:rPr>
              <a:t>    </a:t>
            </a:r>
            <a:r>
              <a:rPr lang="zh-CN" altLang="zh-CN" sz="2000" dirty="0">
                <a:latin typeface="微软雅黑" panose="020B0503020204020204" charset="-122"/>
                <a:ea typeface="微软雅黑" panose="020B0503020204020204" charset="-122"/>
                <a:cs typeface="微软雅黑" panose="020B0503020204020204" charset="-122"/>
              </a:rPr>
              <a:t>一行的线路，那么就可以把它转移到这个点的决策。 </a:t>
            </a:r>
            <a:endParaRPr lang="en-US" altLang="zh-CN" sz="2000" dirty="0" smtClean="0">
              <a:latin typeface="微软雅黑" panose="020B0503020204020204" charset="-122"/>
              <a:ea typeface="微软雅黑" panose="020B0503020204020204" charset="-122"/>
              <a:cs typeface="微软雅黑" panose="020B0503020204020204" charset="-122"/>
            </a:endParaRPr>
          </a:p>
          <a:p>
            <a:pPr lvl="1">
              <a:lnSpc>
                <a:spcPct val="150000"/>
              </a:lnSpc>
              <a:spcBef>
                <a:spcPct val="0"/>
              </a:spcBef>
              <a:buFont typeface="Wingdings" panose="05000000000000000000" charset="0"/>
              <a:buChar char=""/>
            </a:pPr>
            <a:r>
              <a:rPr lang="zh-CN" altLang="zh-CN" sz="2000" dirty="0">
                <a:latin typeface="微软雅黑" panose="020B0503020204020204" charset="-122"/>
                <a:ea typeface="微软雅黑" panose="020B0503020204020204" charset="-122"/>
                <a:cs typeface="微软雅黑" panose="020B0503020204020204" charset="-122"/>
              </a:rPr>
              <a:t>边界条件：</a:t>
            </a:r>
            <a:r>
              <a:rPr lang="en-US" altLang="zh-CN" sz="2000" dirty="0">
                <a:latin typeface="微软雅黑" panose="020B0503020204020204" charset="-122"/>
                <a:ea typeface="微软雅黑" panose="020B0503020204020204" charset="-122"/>
                <a:cs typeface="微软雅黑" panose="020B0503020204020204" charset="-122"/>
              </a:rPr>
              <a:t>f[</a:t>
            </a:r>
            <a:r>
              <a:rPr lang="en-US" altLang="zh-CN" sz="2000" dirty="0" err="1" smtClean="0">
                <a:latin typeface="微软雅黑" panose="020B0503020204020204" charset="-122"/>
                <a:ea typeface="微软雅黑" panose="020B0503020204020204" charset="-122"/>
                <a:cs typeface="微软雅黑" panose="020B0503020204020204" charset="-122"/>
              </a:rPr>
              <a:t>n][</a:t>
            </a:r>
            <a:r>
              <a:rPr lang="en-US" altLang="zh-CN" sz="2000" dirty="0" err="1">
                <a:latin typeface="微软雅黑" panose="020B0503020204020204" charset="-122"/>
                <a:ea typeface="微软雅黑" panose="020B0503020204020204" charset="-122"/>
                <a:cs typeface="微软雅黑" panose="020B0503020204020204" charset="-122"/>
              </a:rPr>
              <a:t>i][</a:t>
            </a:r>
            <a:r>
              <a:rPr lang="en-US" altLang="zh-CN" sz="2000" dirty="0" err="1" smtClean="0">
                <a:latin typeface="微软雅黑" panose="020B0503020204020204" charset="-122"/>
                <a:ea typeface="微软雅黑" panose="020B0503020204020204" charset="-122"/>
                <a:cs typeface="微软雅黑" panose="020B0503020204020204" charset="-122"/>
              </a:rPr>
              <a:t>a</a:t>
            </a:r>
            <a:r>
              <a:rPr lang="en-US" altLang="zh-CN" sz="2000" dirty="0">
                <a:latin typeface="微软雅黑" panose="020B0503020204020204" charset="-122"/>
                <a:ea typeface="微软雅黑" panose="020B0503020204020204" charset="-122"/>
                <a:cs typeface="微软雅黑" panose="020B0503020204020204" charset="-122"/>
              </a:rPr>
              <a:t>[</a:t>
            </a:r>
            <a:r>
              <a:rPr lang="en-US" altLang="zh-CN" sz="2000" dirty="0" err="1" smtClean="0">
                <a:latin typeface="微软雅黑" panose="020B0503020204020204" charset="-122"/>
                <a:ea typeface="微软雅黑" panose="020B0503020204020204" charset="-122"/>
                <a:cs typeface="微软雅黑" panose="020B0503020204020204" charset="-122"/>
              </a:rPr>
              <a:t>n][i</a:t>
            </a:r>
            <a:r>
              <a:rPr lang="en-US" altLang="zh-CN" sz="2000" dirty="0" smtClean="0">
                <a:latin typeface="微软雅黑" panose="020B0503020204020204" charset="-122"/>
                <a:ea typeface="微软雅黑" panose="020B0503020204020204" charset="-122"/>
                <a:cs typeface="微软雅黑" panose="020B0503020204020204" charset="-122"/>
              </a:rPr>
              <a:t>]%100]</a:t>
            </a:r>
            <a:r>
              <a:rPr lang="zh-CN" altLang="zh-CN" sz="2000" dirty="0">
                <a:latin typeface="微软雅黑" panose="020B0503020204020204" charset="-122"/>
                <a:ea typeface="微软雅黑" panose="020B0503020204020204" charset="-122"/>
                <a:cs typeface="微软雅黑" panose="020B0503020204020204" charset="-122"/>
              </a:rPr>
              <a:t>为</a:t>
            </a:r>
            <a:r>
              <a:rPr lang="en-US" altLang="zh-CN" sz="2000" dirty="0" smtClean="0">
                <a:latin typeface="微软雅黑" panose="020B0503020204020204" charset="-122"/>
                <a:ea typeface="微软雅黑" panose="020B0503020204020204" charset="-122"/>
                <a:cs typeface="微软雅黑" panose="020B0503020204020204" charset="-122"/>
              </a:rPr>
              <a:t>true</a:t>
            </a:r>
            <a:r>
              <a:rPr lang="zh-CN" altLang="en-US" sz="2000" dirty="0" smtClean="0">
                <a:latin typeface="微软雅黑" panose="020B0503020204020204" charset="-122"/>
                <a:ea typeface="微软雅黑" panose="020B0503020204020204" charset="-122"/>
                <a:cs typeface="微软雅黑" panose="020B0503020204020204" charset="-122"/>
              </a:rPr>
              <a:t>，</a:t>
            </a:r>
            <a:r>
              <a:rPr lang="en-US" altLang="zh-CN" sz="2000" dirty="0" smtClean="0">
                <a:latin typeface="微软雅黑" panose="020B0503020204020204" charset="-122"/>
                <a:ea typeface="微软雅黑" panose="020B0503020204020204" charset="-122"/>
                <a:cs typeface="微软雅黑" panose="020B0503020204020204" charset="-122"/>
              </a:rPr>
              <a:t>1</a:t>
            </a:r>
            <a:r>
              <a:rPr lang="en-US" altLang="zh-CN" sz="2000" dirty="0">
                <a:latin typeface="微软雅黑" panose="020B0503020204020204" charset="-122"/>
                <a:ea typeface="微软雅黑" panose="020B0503020204020204" charset="-122"/>
                <a:cs typeface="微软雅黑" panose="020B0503020204020204" charset="-122"/>
              </a:rPr>
              <a:t>&lt;=</a:t>
            </a:r>
            <a:r>
              <a:rPr lang="en-US" altLang="zh-CN" sz="2000" dirty="0" err="1">
                <a:latin typeface="微软雅黑" panose="020B0503020204020204" charset="-122"/>
                <a:ea typeface="微软雅黑" panose="020B0503020204020204" charset="-122"/>
                <a:cs typeface="微软雅黑" panose="020B0503020204020204" charset="-122"/>
              </a:rPr>
              <a:t>i</a:t>
            </a:r>
            <a:r>
              <a:rPr lang="en-US" altLang="zh-CN" sz="2000" dirty="0">
                <a:latin typeface="微软雅黑" panose="020B0503020204020204" charset="-122"/>
                <a:ea typeface="微软雅黑" panose="020B0503020204020204" charset="-122"/>
                <a:cs typeface="微软雅黑" panose="020B0503020204020204" charset="-122"/>
              </a:rPr>
              <a:t>&lt;=</a:t>
            </a:r>
            <a:r>
              <a:rPr lang="en-US" altLang="zh-CN" sz="2000" dirty="0" smtClean="0">
                <a:latin typeface="微软雅黑" panose="020B0503020204020204" charset="-122"/>
                <a:ea typeface="微软雅黑" panose="020B0503020204020204" charset="-122"/>
                <a:cs typeface="微软雅黑" panose="020B0503020204020204" charset="-122"/>
              </a:rPr>
              <a:t>n。</a:t>
            </a:r>
            <a:endParaRPr lang="en-US" altLang="zh-CN" sz="2000" dirty="0" smtClean="0">
              <a:latin typeface="微软雅黑" panose="020B0503020204020204" charset="-122"/>
              <a:ea typeface="微软雅黑" panose="020B0503020204020204" charset="-122"/>
              <a:cs typeface="微软雅黑" panose="020B0503020204020204" charset="-122"/>
            </a:endParaRPr>
          </a:p>
          <a:p>
            <a:pPr lvl="1">
              <a:lnSpc>
                <a:spcPct val="150000"/>
              </a:lnSpc>
              <a:spcBef>
                <a:spcPct val="0"/>
              </a:spcBef>
              <a:buFont typeface="Wingdings" panose="05000000000000000000" charset="0"/>
              <a:buChar char=""/>
            </a:pPr>
            <a:r>
              <a:rPr lang="zh-CN" altLang="en-US" sz="2000" dirty="0" smtClean="0">
                <a:latin typeface="微软雅黑" panose="020B0503020204020204" charset="-122"/>
                <a:ea typeface="微软雅黑" panose="020B0503020204020204" charset="-122"/>
                <a:cs typeface="微软雅黑" panose="020B0503020204020204" charset="-122"/>
              </a:rPr>
              <a:t>最后统计并输出最大的满足</a:t>
            </a:r>
            <a:r>
              <a:rPr lang="zh-CN" altLang="zh-CN" sz="2000" dirty="0" smtClean="0">
                <a:latin typeface="微软雅黑" panose="020B0503020204020204" charset="-122"/>
                <a:ea typeface="微软雅黑" panose="020B0503020204020204" charset="-122"/>
                <a:cs typeface="微软雅黑" panose="020B0503020204020204" charset="-122"/>
              </a:rPr>
              <a:t> </a:t>
            </a:r>
            <a:r>
              <a:rPr lang="en-US" altLang="zh-CN" sz="2000" dirty="0">
                <a:latin typeface="微软雅黑" panose="020B0503020204020204" charset="-122"/>
                <a:ea typeface="微软雅黑" panose="020B0503020204020204" charset="-122"/>
                <a:cs typeface="微软雅黑" panose="020B0503020204020204" charset="-122"/>
              </a:rPr>
              <a:t>f[</a:t>
            </a:r>
            <a:r>
              <a:rPr lang="en-US" altLang="zh-CN" sz="2000" dirty="0" err="1">
                <a:latin typeface="微软雅黑" panose="020B0503020204020204" charset="-122"/>
                <a:ea typeface="微软雅黑" panose="020B0503020204020204" charset="-122"/>
                <a:cs typeface="微软雅黑" panose="020B0503020204020204" charset="-122"/>
              </a:rPr>
              <a:t>i][j][k</a:t>
            </a:r>
            <a:r>
              <a:rPr lang="en-US" altLang="zh-CN" sz="2000" dirty="0" smtClean="0">
                <a:latin typeface="微软雅黑" panose="020B0503020204020204" charset="-122"/>
                <a:ea typeface="微软雅黑" panose="020B0503020204020204" charset="-122"/>
                <a:cs typeface="微软雅黑" panose="020B0503020204020204" charset="-122"/>
              </a:rPr>
              <a:t>]</a:t>
            </a:r>
            <a:r>
              <a:rPr lang="zh-CN" altLang="en-US" sz="2000" dirty="0" smtClean="0">
                <a:latin typeface="微软雅黑" panose="020B0503020204020204" charset="-122"/>
                <a:ea typeface="微软雅黑" panose="020B0503020204020204" charset="-122"/>
                <a:cs typeface="微软雅黑" panose="020B0503020204020204" charset="-122"/>
              </a:rPr>
              <a:t>为</a:t>
            </a:r>
            <a:r>
              <a:rPr lang="en-US" altLang="zh-CN" sz="2000" dirty="0" smtClean="0">
                <a:latin typeface="微软雅黑" panose="020B0503020204020204" charset="-122"/>
                <a:ea typeface="微软雅黑" panose="020B0503020204020204" charset="-122"/>
                <a:cs typeface="微软雅黑" panose="020B0503020204020204" charset="-122"/>
              </a:rPr>
              <a:t>true</a:t>
            </a:r>
            <a:r>
              <a:rPr lang="zh-CN" altLang="en-US" sz="2000" dirty="0" smtClean="0">
                <a:latin typeface="微软雅黑" panose="020B0503020204020204" charset="-122"/>
                <a:ea typeface="微软雅黑" panose="020B0503020204020204" charset="-122"/>
                <a:cs typeface="微软雅黑" panose="020B0503020204020204" charset="-122"/>
              </a:rPr>
              <a:t>的</a:t>
            </a:r>
            <a:r>
              <a:rPr lang="zh-CN" altLang="en-US" sz="2000" dirty="0" smtClean="0">
                <a:latin typeface="微软雅黑" panose="020B0503020204020204" charset="-122"/>
                <a:ea typeface="微软雅黑" panose="020B0503020204020204" charset="-122"/>
                <a:cs typeface="微软雅黑" panose="020B0503020204020204" charset="-122"/>
              </a:rPr>
              <a:t>值。</a:t>
            </a:r>
            <a:endParaRPr lang="zh-CN" altLang="en-US" sz="2000" dirty="0" smtClean="0">
              <a:latin typeface="微软雅黑" panose="020B0503020204020204" charset="-122"/>
              <a:ea typeface="微软雅黑" panose="020B0503020204020204" charset="-122"/>
              <a:cs typeface="微软雅黑" panose="020B0503020204020204" charset="-122"/>
            </a:endParaRPr>
          </a:p>
        </p:txBody>
      </p:sp>
      <p:pic>
        <p:nvPicPr>
          <p:cNvPr id="4" name="图片 4"/>
          <p:cNvPicPr>
            <a:picLocks noChangeAspect="1" noChangeArrowheads="1"/>
          </p:cNvPicPr>
          <p:nvPr/>
        </p:nvPicPr>
        <p:blipFill>
          <a:blip r:embed="rId1">
            <a:extLst>
              <a:ext uri="{28A0092B-C50C-407E-A947-70E740481C1C}">
                <a14:useLocalDpi xmlns:a14="http://schemas.microsoft.com/office/drawing/2010/main" val="0"/>
              </a:ext>
            </a:extLst>
          </a:blip>
          <a:srcRect l="5208" t="6429" r="6770" b="7143"/>
          <a:stretch>
            <a:fillRect/>
          </a:stretch>
        </p:blipFill>
        <p:spPr bwMode="auto">
          <a:xfrm>
            <a:off x="7092576" y="5445277"/>
            <a:ext cx="1609725" cy="1152525"/>
          </a:xfrm>
          <a:prstGeom prst="rect">
            <a:avLst/>
          </a:prstGeom>
          <a:noFill/>
          <a:ln>
            <a:noFill/>
          </a:ln>
        </p:spPr>
      </p:pic>
      <p:pic>
        <p:nvPicPr>
          <p:cNvPr id="70657" name="图片 5"/>
          <p:cNvPicPr>
            <a:picLocks noChangeAspect="1" noChangeArrowheads="1"/>
          </p:cNvPicPr>
          <p:nvPr/>
        </p:nvPicPr>
        <p:blipFill>
          <a:blip r:embed="rId2">
            <a:extLst>
              <a:ext uri="{28A0092B-C50C-407E-A947-70E740481C1C}">
                <a14:useLocalDpi xmlns:a14="http://schemas.microsoft.com/office/drawing/2010/main" val="0"/>
              </a:ext>
            </a:extLst>
          </a:blip>
          <a:srcRect l="5495" t="8694" r="8653" b="6210"/>
          <a:stretch>
            <a:fillRect/>
          </a:stretch>
        </p:blipFill>
        <p:spPr bwMode="auto">
          <a:xfrm>
            <a:off x="7009765" y="3340735"/>
            <a:ext cx="1703070" cy="1866265"/>
          </a:xfrm>
          <a:prstGeom prst="rect">
            <a:avLst/>
          </a:prstGeom>
          <a:noFill/>
          <a:ln>
            <a:noFill/>
          </a:ln>
        </p:spPr>
      </p:pic>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483">
                                            <p:txEl>
                                              <p:pRg st="1" end="1"/>
                                            </p:txEl>
                                          </p:spTgt>
                                        </p:tgtEl>
                                        <p:attrNameLst>
                                          <p:attrName>style.visibility</p:attrName>
                                        </p:attrNameLst>
                                      </p:cBhvr>
                                      <p:to>
                                        <p:strVal val="visible"/>
                                      </p:to>
                                    </p:set>
                                    <p:anim calcmode="lin" valueType="num">
                                      <p:cBhvr additive="base">
                                        <p:cTn id="7" dur="500" fill="hold"/>
                                        <p:tgtEl>
                                          <p:spTgt spid="2048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48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483">
                                            <p:txEl>
                                              <p:pRg st="2" end="2"/>
                                            </p:txEl>
                                          </p:spTgt>
                                        </p:tgtEl>
                                        <p:attrNameLst>
                                          <p:attrName>style.visibility</p:attrName>
                                        </p:attrNameLst>
                                      </p:cBhvr>
                                      <p:to>
                                        <p:strVal val="visible"/>
                                      </p:to>
                                    </p:set>
                                    <p:anim calcmode="lin" valueType="num">
                                      <p:cBhvr additive="base">
                                        <p:cTn id="13" dur="500" fill="hold"/>
                                        <p:tgtEl>
                                          <p:spTgt spid="2048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48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anim calcmode="lin" valueType="num">
                                      <p:cBhvr additive="base">
                                        <p:cTn id="19" dur="500" fill="hold"/>
                                        <p:tgtEl>
                                          <p:spTgt spid="2048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48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483">
                                            <p:txEl>
                                              <p:pRg st="4" end="4"/>
                                            </p:txEl>
                                          </p:spTgt>
                                        </p:tgtEl>
                                        <p:attrNameLst>
                                          <p:attrName>style.visibility</p:attrName>
                                        </p:attrNameLst>
                                      </p:cBhvr>
                                      <p:to>
                                        <p:strVal val="visible"/>
                                      </p:to>
                                    </p:set>
                                    <p:anim calcmode="lin" valueType="num">
                                      <p:cBhvr additive="base">
                                        <p:cTn id="25" dur="500" fill="hold"/>
                                        <p:tgtEl>
                                          <p:spTgt spid="2048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48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483">
                                            <p:txEl>
                                              <p:pRg st="5" end="5"/>
                                            </p:txEl>
                                          </p:spTgt>
                                        </p:tgtEl>
                                        <p:attrNameLst>
                                          <p:attrName>style.visibility</p:attrName>
                                        </p:attrNameLst>
                                      </p:cBhvr>
                                      <p:to>
                                        <p:strVal val="visible"/>
                                      </p:to>
                                    </p:set>
                                    <p:anim calcmode="lin" valueType="num">
                                      <p:cBhvr additive="base">
                                        <p:cTn id="31" dur="500" fill="hold"/>
                                        <p:tgtEl>
                                          <p:spTgt spid="2048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48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483">
                                            <p:txEl>
                                              <p:pRg st="6" end="6"/>
                                            </p:txEl>
                                          </p:spTgt>
                                        </p:tgtEl>
                                        <p:attrNameLst>
                                          <p:attrName>style.visibility</p:attrName>
                                        </p:attrNameLst>
                                      </p:cBhvr>
                                      <p:to>
                                        <p:strVal val="visible"/>
                                      </p:to>
                                    </p:set>
                                    <p:anim calcmode="lin" valueType="num">
                                      <p:cBhvr additive="base">
                                        <p:cTn id="37" dur="500" fill="hold"/>
                                        <p:tgtEl>
                                          <p:spTgt spid="2048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048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0483">
                                            <p:txEl>
                                              <p:pRg st="7" end="7"/>
                                            </p:txEl>
                                          </p:spTgt>
                                        </p:tgtEl>
                                        <p:attrNameLst>
                                          <p:attrName>style.visibility</p:attrName>
                                        </p:attrNameLst>
                                      </p:cBhvr>
                                      <p:to>
                                        <p:strVal val="visible"/>
                                      </p:to>
                                    </p:set>
                                    <p:anim calcmode="lin" valueType="num">
                                      <p:cBhvr additive="base">
                                        <p:cTn id="43" dur="500" fill="hold"/>
                                        <p:tgtEl>
                                          <p:spTgt spid="2048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048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ldLvl="2"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08585" y="332740"/>
            <a:ext cx="8858885" cy="6185535"/>
          </a:xfrm>
          <a:prstGeom prst="rect">
            <a:avLst/>
          </a:prstGeom>
          <a:noFill/>
        </p:spPr>
        <p:txBody>
          <a:bodyPr wrap="square" rtlCol="0" anchor="t">
            <a:spAutoFit/>
          </a:bodyPr>
          <a:p>
            <a:pPr marL="342900" indent="-342900">
              <a:lnSpc>
                <a:spcPct val="150000"/>
              </a:lnSpc>
              <a:buFont typeface="Wingdings" panose="05000000000000000000" charset="0"/>
              <a:buChar char=""/>
            </a:pPr>
            <a:r>
              <a:rPr lang="zh-CN" altLang="en-US" sz="2400">
                <a:solidFill>
                  <a:srgbClr val="FF0000"/>
                </a:solidFill>
                <a:latin typeface="微软雅黑" panose="020B0503020204020204" charset="-122"/>
                <a:ea typeface="微软雅黑" panose="020B0503020204020204" charset="-122"/>
              </a:rPr>
              <a:t>动态规划的性质和应用条件</a:t>
            </a:r>
            <a:endParaRPr lang="zh-CN" altLang="en-US" sz="2400">
              <a:solidFill>
                <a:srgbClr val="FF0000"/>
              </a:solidFill>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zh-CN" altLang="en-US" sz="2000">
                <a:solidFill>
                  <a:srgbClr val="FF0000"/>
                </a:solidFill>
                <a:latin typeface="微软雅黑" panose="020B0503020204020204" charset="-122"/>
                <a:ea typeface="微软雅黑" panose="020B0503020204020204" charset="-122"/>
              </a:rPr>
              <a:t>子问题重叠性质</a:t>
            </a:r>
            <a:r>
              <a:rPr lang="zh-CN" altLang="en-US" sz="2000">
                <a:latin typeface="微软雅黑" panose="020B0503020204020204" charset="-122"/>
                <a:ea typeface="微软雅黑" panose="020B0503020204020204" charset="-122"/>
              </a:rPr>
              <a:t>：动态规划算法利</a:t>
            </a:r>
            <a:endParaRPr lang="zh-CN" altLang="en-US" sz="2000">
              <a:latin typeface="微软雅黑" panose="020B0503020204020204" charset="-122"/>
              <a:ea typeface="微软雅黑" panose="020B0503020204020204" charset="-122"/>
            </a:endParaRPr>
          </a:p>
          <a:p>
            <a:pPr lvl="1" indent="0">
              <a:lnSpc>
                <a:spcPct val="150000"/>
              </a:lnSpc>
              <a:buFont typeface="Wingdings" panose="05000000000000000000" charset="0"/>
              <a:buNone/>
            </a:pPr>
            <a:r>
              <a:rPr lang="zh-CN" altLang="en-US" sz="2000">
                <a:latin typeface="微软雅黑" panose="020B0503020204020204" charset="-122"/>
                <a:ea typeface="微软雅黑" panose="020B0503020204020204" charset="-122"/>
              </a:rPr>
              <a:t>用此性质，对每个子问题只计算一次，</a:t>
            </a:r>
            <a:endParaRPr lang="zh-CN" altLang="en-US" sz="2000">
              <a:latin typeface="微软雅黑" panose="020B0503020204020204" charset="-122"/>
              <a:ea typeface="微软雅黑" panose="020B0503020204020204" charset="-122"/>
            </a:endParaRPr>
          </a:p>
          <a:p>
            <a:pPr lvl="1" indent="0">
              <a:lnSpc>
                <a:spcPct val="150000"/>
              </a:lnSpc>
              <a:buFont typeface="Wingdings" panose="05000000000000000000" charset="0"/>
              <a:buNone/>
            </a:pPr>
            <a:r>
              <a:rPr lang="zh-CN" altLang="en-US" sz="2000">
                <a:latin typeface="微软雅黑" panose="020B0503020204020204" charset="-122"/>
                <a:ea typeface="微软雅黑" panose="020B0503020204020204" charset="-122"/>
              </a:rPr>
              <a:t>然后将其结果保存起来以便高效重用，</a:t>
            </a:r>
            <a:endParaRPr lang="zh-CN" altLang="en-US" sz="2000">
              <a:latin typeface="微软雅黑" panose="020B0503020204020204" charset="-122"/>
              <a:ea typeface="微软雅黑" panose="020B0503020204020204" charset="-122"/>
            </a:endParaRPr>
          </a:p>
          <a:p>
            <a:pPr lvl="1" indent="0">
              <a:lnSpc>
                <a:spcPct val="150000"/>
              </a:lnSpc>
              <a:buFont typeface="Wingdings" panose="05000000000000000000" charset="0"/>
              <a:buNone/>
            </a:pPr>
            <a:r>
              <a:rPr lang="zh-CN" altLang="en-US" sz="2000">
                <a:latin typeface="微软雅黑" panose="020B0503020204020204" charset="-122"/>
                <a:ea typeface="微软雅黑" panose="020B0503020204020204" charset="-122"/>
              </a:rPr>
              <a:t>避免冗余计算。比如计算</a:t>
            </a:r>
            <a:r>
              <a:rPr lang="en-US" altLang="zh-CN" sz="2000" dirty="0" smtClean="0">
                <a:effectLst/>
                <a:latin typeface="微软雅黑" panose="020B0503020204020204" charset="-122"/>
                <a:ea typeface="微软雅黑" panose="020B0503020204020204" charset="-122"/>
                <a:cs typeface="微软雅黑" panose="020B0503020204020204" charset="-122"/>
                <a:sym typeface="+mn-ea"/>
              </a:rPr>
              <a:t>d(2,1)</a:t>
            </a:r>
            <a:r>
              <a:rPr lang="zh-CN" altLang="en-US" sz="2000" dirty="0" smtClean="0">
                <a:effectLst/>
                <a:latin typeface="微软雅黑" panose="020B0503020204020204" charset="-122"/>
                <a:ea typeface="微软雅黑" panose="020B0503020204020204" charset="-122"/>
                <a:cs typeface="微软雅黑" panose="020B0503020204020204" charset="-122"/>
                <a:sym typeface="+mn-ea"/>
              </a:rPr>
              <a:t>和</a:t>
            </a:r>
            <a:r>
              <a:rPr lang="en-US" altLang="zh-CN" sz="2000" dirty="0" smtClean="0">
                <a:effectLst/>
                <a:latin typeface="微软雅黑" panose="020B0503020204020204" charset="-122"/>
                <a:ea typeface="微软雅黑" panose="020B0503020204020204" charset="-122"/>
                <a:cs typeface="微软雅黑" panose="020B0503020204020204" charset="-122"/>
                <a:sym typeface="+mn-ea"/>
              </a:rPr>
              <a:t>d(2,</a:t>
            </a:r>
            <a:endParaRPr lang="en-US" altLang="zh-CN" sz="2000" dirty="0" smtClean="0">
              <a:effectLst/>
              <a:latin typeface="微软雅黑" panose="020B0503020204020204" charset="-122"/>
              <a:ea typeface="微软雅黑" panose="020B0503020204020204" charset="-122"/>
              <a:cs typeface="微软雅黑" panose="020B0503020204020204" charset="-122"/>
              <a:sym typeface="+mn-ea"/>
            </a:endParaRPr>
          </a:p>
          <a:p>
            <a:pPr lvl="1" indent="0">
              <a:lnSpc>
                <a:spcPct val="150000"/>
              </a:lnSpc>
              <a:buFont typeface="Wingdings" panose="05000000000000000000" charset="0"/>
              <a:buNone/>
            </a:pPr>
            <a:r>
              <a:rPr lang="en-US" altLang="zh-CN" sz="2000" dirty="0" smtClean="0">
                <a:effectLst/>
                <a:latin typeface="微软雅黑" panose="020B0503020204020204" charset="-122"/>
                <a:ea typeface="微软雅黑" panose="020B0503020204020204" charset="-122"/>
                <a:cs typeface="微软雅黑" panose="020B0503020204020204" charset="-122"/>
                <a:sym typeface="+mn-ea"/>
              </a:rPr>
              <a:t>2</a:t>
            </a:r>
            <a:r>
              <a:rPr lang="zh-CN" altLang="en-US" sz="2000" dirty="0" smtClean="0">
                <a:effectLst/>
                <a:latin typeface="微软雅黑" panose="020B0503020204020204" charset="-122"/>
                <a:ea typeface="微软雅黑" panose="020B0503020204020204" charset="-122"/>
                <a:cs typeface="微软雅黑" panose="020B0503020204020204" charset="-122"/>
                <a:sym typeface="+mn-ea"/>
              </a:rPr>
              <a:t>）时都要计算</a:t>
            </a:r>
            <a:r>
              <a:rPr lang="en-US" altLang="zh-CN" sz="2000" dirty="0" smtClean="0">
                <a:effectLst/>
                <a:latin typeface="微软雅黑" panose="020B0503020204020204" charset="-122"/>
                <a:ea typeface="微软雅黑" panose="020B0503020204020204" charset="-122"/>
                <a:cs typeface="微软雅黑" panose="020B0503020204020204" charset="-122"/>
                <a:sym typeface="+mn-ea"/>
              </a:rPr>
              <a:t>d(3,2)</a:t>
            </a:r>
            <a:r>
              <a:rPr lang="zh-CN" altLang="en-US" sz="2000" dirty="0" smtClean="0">
                <a:effectLst/>
                <a:latin typeface="微软雅黑" panose="020B0503020204020204" charset="-122"/>
                <a:ea typeface="微软雅黑" panose="020B0503020204020204" charset="-122"/>
                <a:cs typeface="微软雅黑" panose="020B0503020204020204" charset="-122"/>
                <a:sym typeface="+mn-ea"/>
              </a:rPr>
              <a:t>这个重叠</a:t>
            </a:r>
            <a:r>
              <a:rPr lang="zh-CN" altLang="en-US" sz="2000" dirty="0" smtClean="0">
                <a:effectLst/>
                <a:latin typeface="微软雅黑" panose="020B0503020204020204" charset="-122"/>
                <a:ea typeface="微软雅黑" panose="020B0503020204020204" charset="-122"/>
                <a:cs typeface="微软雅黑" panose="020B0503020204020204" charset="-122"/>
                <a:sym typeface="+mn-ea"/>
              </a:rPr>
              <a:t>子问题。</a:t>
            </a:r>
            <a:endParaRPr lang="zh-CN" altLang="en-US" sz="2000">
              <a:latin typeface="微软雅黑" panose="020B0503020204020204" charset="-122"/>
              <a:ea typeface="微软雅黑" panose="020B0503020204020204" charset="-122"/>
            </a:endParaRPr>
          </a:p>
          <a:p>
            <a:pPr marL="800100" lvl="1" indent="-342900">
              <a:lnSpc>
                <a:spcPct val="150000"/>
              </a:lnSpc>
              <a:buFont typeface="Wingdings" panose="05000000000000000000" charset="0"/>
              <a:buChar char=""/>
            </a:pPr>
            <a:r>
              <a:rPr lang="zh-CN" altLang="en-US" sz="2000">
                <a:solidFill>
                  <a:srgbClr val="FF0000"/>
                </a:solidFill>
                <a:latin typeface="微软雅黑" panose="020B0503020204020204" charset="-122"/>
                <a:ea typeface="微软雅黑" panose="020B0503020204020204" charset="-122"/>
              </a:rPr>
              <a:t>最优子结构性质</a:t>
            </a:r>
            <a:r>
              <a:rPr lang="zh-CN" altLang="en-US" sz="2000">
                <a:latin typeface="微软雅黑" panose="020B0503020204020204" charset="-122"/>
                <a:ea typeface="微软雅黑" panose="020B0503020204020204" charset="-122"/>
              </a:rPr>
              <a:t>：若问题的最优解</a:t>
            </a:r>
            <a:endParaRPr lang="zh-CN" altLang="en-US" sz="2000">
              <a:latin typeface="微软雅黑" panose="020B0503020204020204" charset="-122"/>
              <a:ea typeface="微软雅黑" panose="020B0503020204020204" charset="-122"/>
            </a:endParaRPr>
          </a:p>
          <a:p>
            <a:pPr lvl="1" indent="0">
              <a:lnSpc>
                <a:spcPct val="150000"/>
              </a:lnSpc>
              <a:buFont typeface="Wingdings" panose="05000000000000000000" charset="0"/>
              <a:buNone/>
            </a:pPr>
            <a:r>
              <a:rPr lang="zh-CN" altLang="en-US" sz="2000">
                <a:latin typeface="微软雅黑" panose="020B0503020204020204" charset="-122"/>
                <a:ea typeface="微软雅黑" panose="020B0503020204020204" charset="-122"/>
              </a:rPr>
              <a:t>所包含的子问题的解也是最优的，则称该问题具有最优子结构性质（即满足最优化原理）。能用动态规划解决</a:t>
            </a:r>
            <a:endParaRPr lang="zh-CN" altLang="en-US" sz="2000">
              <a:latin typeface="微软雅黑" panose="020B0503020204020204" charset="-122"/>
              <a:ea typeface="微软雅黑" panose="020B0503020204020204" charset="-122"/>
            </a:endParaRPr>
          </a:p>
          <a:p>
            <a:pPr lvl="1" indent="0">
              <a:lnSpc>
                <a:spcPct val="150000"/>
              </a:lnSpc>
              <a:buFont typeface="Wingdings" panose="05000000000000000000" charset="0"/>
              <a:buNone/>
            </a:pPr>
            <a:r>
              <a:rPr lang="zh-CN" altLang="en-US" sz="2000">
                <a:latin typeface="微软雅黑" panose="020B0503020204020204" charset="-122"/>
                <a:ea typeface="微软雅黑" panose="020B0503020204020204" charset="-122"/>
              </a:rPr>
              <a:t>的求最优解问题，必须满足最优解的</a:t>
            </a:r>
            <a:endParaRPr lang="zh-CN" altLang="en-US" sz="2000">
              <a:latin typeface="微软雅黑" panose="020B0503020204020204" charset="-122"/>
              <a:ea typeface="微软雅黑" panose="020B0503020204020204" charset="-122"/>
            </a:endParaRPr>
          </a:p>
          <a:p>
            <a:pPr lvl="1" indent="0">
              <a:lnSpc>
                <a:spcPct val="150000"/>
              </a:lnSpc>
              <a:buFont typeface="Wingdings" panose="05000000000000000000" charset="0"/>
              <a:buNone/>
            </a:pPr>
            <a:r>
              <a:rPr lang="zh-CN" altLang="en-US" sz="2000">
                <a:latin typeface="微软雅黑" panose="020B0503020204020204" charset="-122"/>
                <a:ea typeface="微软雅黑" panose="020B0503020204020204" charset="-122"/>
              </a:rPr>
              <a:t>每个局部也都是最优的。比如数字</a:t>
            </a:r>
            <a:r>
              <a:rPr lang="zh-CN" altLang="en-US" sz="2000">
                <a:latin typeface="微软雅黑" panose="020B0503020204020204" charset="-122"/>
                <a:ea typeface="微软雅黑" panose="020B0503020204020204" charset="-122"/>
              </a:rPr>
              <a:t>三</a:t>
            </a:r>
            <a:endParaRPr lang="zh-CN" altLang="en-US" sz="2000">
              <a:latin typeface="微软雅黑" panose="020B0503020204020204" charset="-122"/>
              <a:ea typeface="微软雅黑" panose="020B0503020204020204" charset="-122"/>
            </a:endParaRPr>
          </a:p>
          <a:p>
            <a:pPr lvl="1" indent="0">
              <a:lnSpc>
                <a:spcPct val="150000"/>
              </a:lnSpc>
              <a:buFont typeface="Wingdings" panose="05000000000000000000" charset="0"/>
              <a:buNone/>
            </a:pPr>
            <a:r>
              <a:rPr lang="zh-CN" altLang="en-US" sz="2000">
                <a:latin typeface="微软雅黑" panose="020B0503020204020204" charset="-122"/>
                <a:ea typeface="微软雅黑" panose="020B0503020204020204" charset="-122"/>
              </a:rPr>
              <a:t>角形中观察</a:t>
            </a:r>
            <a:r>
              <a:rPr lang="en-US" altLang="zh-CN" sz="2000" dirty="0" smtClean="0">
                <a:effectLst/>
                <a:latin typeface="微软雅黑" panose="020B0503020204020204" charset="-122"/>
                <a:ea typeface="微软雅黑" panose="020B0503020204020204" charset="-122"/>
                <a:cs typeface="微软雅黑" panose="020B0503020204020204" charset="-122"/>
                <a:sym typeface="+mn-ea"/>
              </a:rPr>
              <a:t>d(1,1)</a:t>
            </a:r>
            <a:r>
              <a:rPr lang="zh-CN" altLang="en-US" sz="2000" dirty="0" smtClean="0">
                <a:effectLst/>
                <a:latin typeface="微软雅黑" panose="020B0503020204020204" charset="-122"/>
                <a:ea typeface="微软雅黑" panose="020B0503020204020204" charset="-122"/>
                <a:cs typeface="微软雅黑" panose="020B0503020204020204" charset="-122"/>
                <a:sym typeface="+mn-ea"/>
              </a:rPr>
              <a:t>、</a:t>
            </a:r>
            <a:r>
              <a:rPr lang="en-US" altLang="zh-CN" sz="2000" dirty="0" smtClean="0">
                <a:effectLst/>
                <a:latin typeface="微软雅黑" panose="020B0503020204020204" charset="-122"/>
                <a:ea typeface="微软雅黑" panose="020B0503020204020204" charset="-122"/>
                <a:cs typeface="微软雅黑" panose="020B0503020204020204" charset="-122"/>
                <a:sym typeface="+mn-ea"/>
              </a:rPr>
              <a:t>d(2,1)</a:t>
            </a:r>
            <a:r>
              <a:rPr lang="zh-CN" altLang="en-US" sz="2000" dirty="0" smtClean="0">
                <a:effectLst/>
                <a:latin typeface="微软雅黑" panose="020B0503020204020204" charset="-122"/>
                <a:ea typeface="微软雅黑" panose="020B0503020204020204" charset="-122"/>
                <a:cs typeface="微软雅黑" panose="020B0503020204020204" charset="-122"/>
                <a:sym typeface="+mn-ea"/>
              </a:rPr>
              <a:t>、</a:t>
            </a:r>
            <a:r>
              <a:rPr lang="en-US" altLang="zh-CN" sz="2000" dirty="0" smtClean="0">
                <a:effectLst/>
                <a:latin typeface="微软雅黑" panose="020B0503020204020204" charset="-122"/>
                <a:ea typeface="微软雅黑" panose="020B0503020204020204" charset="-122"/>
                <a:cs typeface="微软雅黑" panose="020B0503020204020204" charset="-122"/>
                <a:sym typeface="+mn-ea"/>
              </a:rPr>
              <a:t>d(2,2</a:t>
            </a:r>
            <a:r>
              <a:rPr lang="zh-CN" altLang="en-US" sz="2000" dirty="0" smtClean="0">
                <a:effectLst/>
                <a:latin typeface="微软雅黑" panose="020B0503020204020204" charset="-122"/>
                <a:ea typeface="微软雅黑" panose="020B0503020204020204" charset="-122"/>
                <a:cs typeface="微软雅黑" panose="020B0503020204020204" charset="-122"/>
                <a:sym typeface="+mn-ea"/>
              </a:rPr>
              <a:t>），</a:t>
            </a:r>
            <a:endParaRPr lang="zh-CN" altLang="en-US" sz="2000" dirty="0" smtClean="0">
              <a:effectLst/>
              <a:latin typeface="微软雅黑" panose="020B0503020204020204" charset="-122"/>
              <a:ea typeface="微软雅黑" panose="020B0503020204020204" charset="-122"/>
              <a:cs typeface="微软雅黑" panose="020B0503020204020204" charset="-122"/>
              <a:sym typeface="+mn-ea"/>
            </a:endParaRPr>
          </a:p>
          <a:p>
            <a:pPr lvl="1" indent="0">
              <a:lnSpc>
                <a:spcPct val="150000"/>
              </a:lnSpc>
              <a:buFont typeface="Wingdings" panose="05000000000000000000" charset="0"/>
              <a:buNone/>
            </a:pPr>
            <a:r>
              <a:rPr lang="zh-CN" altLang="en-US" sz="2000" dirty="0" smtClean="0">
                <a:effectLst/>
                <a:latin typeface="微软雅黑" panose="020B0503020204020204" charset="-122"/>
                <a:ea typeface="微软雅黑" panose="020B0503020204020204" charset="-122"/>
                <a:cs typeface="微软雅黑" panose="020B0503020204020204" charset="-122"/>
                <a:sym typeface="+mn-ea"/>
              </a:rPr>
              <a:t>可以发现每个子问题结果都是最优的。</a:t>
            </a:r>
            <a:endParaRPr lang="zh-CN" altLang="en-US" sz="2000">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1"/>
          <a:stretch>
            <a:fillRect/>
          </a:stretch>
        </p:blipFill>
        <p:spPr>
          <a:xfrm>
            <a:off x="5080000" y="1124585"/>
            <a:ext cx="4019550" cy="2207895"/>
          </a:xfrm>
          <a:prstGeom prst="rect">
            <a:avLst/>
          </a:prstGeom>
        </p:spPr>
      </p:pic>
      <p:pic>
        <p:nvPicPr>
          <p:cNvPr id="4" name="图片 3"/>
          <p:cNvPicPr>
            <a:picLocks noChangeAspect="1"/>
          </p:cNvPicPr>
          <p:nvPr/>
        </p:nvPicPr>
        <p:blipFill>
          <a:blip r:embed="rId2"/>
          <a:stretch>
            <a:fillRect/>
          </a:stretch>
        </p:blipFill>
        <p:spPr>
          <a:xfrm>
            <a:off x="5080000" y="4220845"/>
            <a:ext cx="4024630" cy="218186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noChangeArrowheads="1"/>
          </p:cNvSpPr>
          <p:nvPr>
            <p:ph type="title" idx="4294967295"/>
          </p:nvPr>
        </p:nvSpPr>
        <p:spPr>
          <a:xfrm>
            <a:off x="539115" y="2420938"/>
            <a:ext cx="8229600" cy="1143000"/>
          </a:xfrm>
        </p:spPr>
        <p:txBody>
          <a:bodyPr>
            <a:normAutofit/>
          </a:bodyPr>
          <a:lstStyle/>
          <a:p>
            <a:pPr marL="0" indent="0"/>
            <a:r>
              <a:rPr lang="zh-CN" altLang="en-US">
                <a:latin typeface="华文琥珀" panose="02010800040101010101" charset="-122"/>
                <a:ea typeface="华文琥珀" panose="02010800040101010101" charset="-122"/>
                <a:cs typeface="华文琥珀" panose="02010800040101010101" charset="-122"/>
                <a:sym typeface="+mn-ea"/>
              </a:rPr>
              <a:t>二、模型</a:t>
            </a:r>
            <a:r>
              <a:rPr lang="en-US" altLang="zh-CN">
                <a:latin typeface="华文琥珀" panose="02010800040101010101" charset="-122"/>
                <a:ea typeface="华文琥珀" panose="02010800040101010101" charset="-122"/>
                <a:cs typeface="华文琥珀" panose="02010800040101010101" charset="-122"/>
                <a:sym typeface="+mn-ea"/>
              </a:rPr>
              <a:t>1</a:t>
            </a:r>
            <a:r>
              <a:rPr lang="zh-CN" altLang="en-US">
                <a:latin typeface="华文琥珀" panose="02010800040101010101" charset="-122"/>
                <a:ea typeface="华文琥珀" panose="02010800040101010101" charset="-122"/>
                <a:cs typeface="华文琥珀" panose="02010800040101010101" charset="-122"/>
                <a:sym typeface="+mn-ea"/>
              </a:rPr>
              <a:t>—线性动态规划</a:t>
            </a:r>
            <a:endParaRPr lang="zh-CN" altLang="en-US" dirty="0">
              <a:latin typeface="华文琥珀" panose="02010800040101010101" charset="-122"/>
              <a:ea typeface="华文琥珀" panose="02010800040101010101" charset="-122"/>
              <a:cs typeface="华文琥珀" panose="02010800040101010101" charset="-122"/>
            </a:endParaRPr>
          </a:p>
        </p:txBody>
      </p:sp>
    </p:spTree>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8433"/>
          <p:cNvSpPr>
            <a:spLocks noGrp="1"/>
          </p:cNvSpPr>
          <p:nvPr>
            <p:ph type="title"/>
          </p:nvPr>
        </p:nvSpPr>
        <p:spPr>
          <a:xfrm>
            <a:off x="457200" y="287973"/>
            <a:ext cx="8229600" cy="1143000"/>
          </a:xfrm>
        </p:spPr>
        <p:txBody>
          <a:bodyPr anchor="ctr"/>
          <a:lstStyle/>
          <a:p>
            <a:r>
              <a:rPr lang="zh-CN" altLang="en-US" sz="4000" b="1" dirty="0" smtClean="0">
                <a:solidFill>
                  <a:srgbClr val="FF0000"/>
                </a:solidFill>
                <a:latin typeface="宋体" panose="02010600030101010101" pitchFamily="2" charset="-122"/>
              </a:rPr>
              <a:t>模型</a:t>
            </a:r>
            <a:r>
              <a:rPr lang="en-US" altLang="zh-CN" sz="4000" b="1" dirty="0" smtClean="0">
                <a:solidFill>
                  <a:srgbClr val="FF0000"/>
                </a:solidFill>
                <a:latin typeface="宋体" panose="02010600030101010101" pitchFamily="2" charset="-122"/>
              </a:rPr>
              <a:t>1</a:t>
            </a:r>
            <a:r>
              <a:rPr lang="zh-CN" altLang="en-US" sz="4000" b="1" dirty="0" smtClean="0">
                <a:solidFill>
                  <a:srgbClr val="FF0000"/>
                </a:solidFill>
                <a:latin typeface="宋体" panose="02010600030101010101" pitchFamily="2" charset="-122"/>
              </a:rPr>
              <a:t>、最长不下降子序列</a:t>
            </a:r>
            <a:r>
              <a:rPr lang="en-US" altLang="zh-CN" sz="4000" b="1" dirty="0" smtClean="0">
                <a:solidFill>
                  <a:srgbClr val="FF0000"/>
                </a:solidFill>
                <a:latin typeface="宋体" panose="02010600030101010101" pitchFamily="2" charset="-122"/>
              </a:rPr>
              <a:t>(LIS)</a:t>
            </a:r>
            <a:r>
              <a:rPr lang="zh-CN" altLang="en-US" sz="4000" b="1" dirty="0" smtClean="0">
                <a:solidFill>
                  <a:srgbClr val="FF0000"/>
                </a:solidFill>
              </a:rPr>
              <a:t> </a:t>
            </a:r>
            <a:endParaRPr lang="zh-CN" altLang="en-US" sz="4000" b="1" dirty="0">
              <a:solidFill>
                <a:srgbClr val="FF0000"/>
              </a:solidFill>
            </a:endParaRPr>
          </a:p>
        </p:txBody>
      </p:sp>
      <p:pic>
        <p:nvPicPr>
          <p:cNvPr id="3" name="图片 2"/>
          <p:cNvPicPr>
            <a:picLocks noChangeAspect="1"/>
          </p:cNvPicPr>
          <p:nvPr/>
        </p:nvPicPr>
        <p:blipFill>
          <a:blip r:embed="rId1"/>
          <a:stretch>
            <a:fillRect/>
          </a:stretch>
        </p:blipFill>
        <p:spPr>
          <a:xfrm>
            <a:off x="683568" y="1556792"/>
            <a:ext cx="7765876" cy="4978702"/>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539552" y="1622679"/>
            <a:ext cx="7956376" cy="4830657"/>
          </a:xfrm>
          <a:prstGeom prst="rect">
            <a:avLst/>
          </a:prstGeom>
        </p:spPr>
      </p:pic>
      <p:sp>
        <p:nvSpPr>
          <p:cNvPr id="5" name="标题 4"/>
          <p:cNvSpPr>
            <a:spLocks noGrp="1"/>
          </p:cNvSpPr>
          <p:nvPr>
            <p:ph type="title"/>
          </p:nvPr>
        </p:nvSpPr>
        <p:spPr>
          <a:xfrm>
            <a:off x="457200" y="287973"/>
            <a:ext cx="8229600" cy="1143000"/>
          </a:xfrm>
        </p:spPr>
        <p:txBody>
          <a:bodyPr anchor="ctr"/>
          <a:p>
            <a:r>
              <a:rPr lang="zh-CN" altLang="en-US" sz="4000" b="1" dirty="0" smtClean="0">
                <a:solidFill>
                  <a:srgbClr val="FF0000"/>
                </a:solidFill>
                <a:latin typeface="宋体" panose="02010600030101010101" pitchFamily="2" charset="-122"/>
              </a:rPr>
              <a:t>模型</a:t>
            </a:r>
            <a:r>
              <a:rPr lang="en-US" altLang="zh-CN" sz="4000" b="1" dirty="0" smtClean="0">
                <a:solidFill>
                  <a:srgbClr val="FF0000"/>
                </a:solidFill>
                <a:latin typeface="宋体" panose="02010600030101010101" pitchFamily="2" charset="-122"/>
              </a:rPr>
              <a:t>1</a:t>
            </a:r>
            <a:r>
              <a:rPr lang="zh-CN" altLang="en-US" sz="4000" b="1" dirty="0" smtClean="0">
                <a:solidFill>
                  <a:srgbClr val="FF0000"/>
                </a:solidFill>
                <a:latin typeface="宋体" panose="02010600030101010101" pitchFamily="2" charset="-122"/>
              </a:rPr>
              <a:t>、最长不下降子序列</a:t>
            </a:r>
            <a:r>
              <a:rPr lang="en-US" altLang="zh-CN" sz="4000" b="1" dirty="0" smtClean="0">
                <a:solidFill>
                  <a:srgbClr val="FF0000"/>
                </a:solidFill>
                <a:latin typeface="宋体" panose="02010600030101010101" pitchFamily="2" charset="-122"/>
              </a:rPr>
              <a:t>(LIS)</a:t>
            </a:r>
            <a:r>
              <a:rPr lang="zh-CN" altLang="en-US" sz="4000" b="1" dirty="0" smtClean="0">
                <a:solidFill>
                  <a:srgbClr val="FF0000"/>
                </a:solidFill>
              </a:rPr>
              <a:t> </a:t>
            </a:r>
            <a:endParaRPr lang="zh-CN" altLang="en-US" sz="4000" b="1" dirty="0">
              <a:solidFill>
                <a:srgbClr val="FF0000"/>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67544" y="1628800"/>
            <a:ext cx="8028384" cy="4775692"/>
          </a:xfrm>
          <a:prstGeom prst="rect">
            <a:avLst/>
          </a:prstGeom>
        </p:spPr>
      </p:pic>
      <p:sp>
        <p:nvSpPr>
          <p:cNvPr id="4" name="标题 3"/>
          <p:cNvSpPr>
            <a:spLocks noGrp="1"/>
          </p:cNvSpPr>
          <p:nvPr>
            <p:ph type="title"/>
          </p:nvPr>
        </p:nvSpPr>
        <p:spPr>
          <a:xfrm>
            <a:off x="457200" y="287973"/>
            <a:ext cx="8229600" cy="1143000"/>
          </a:xfrm>
        </p:spPr>
        <p:txBody>
          <a:bodyPr anchor="ctr"/>
          <a:lstStyle/>
          <a:p>
            <a:r>
              <a:rPr lang="zh-CN" altLang="en-US" sz="4000" b="1" dirty="0" smtClean="0">
                <a:solidFill>
                  <a:srgbClr val="FF0000"/>
                </a:solidFill>
                <a:latin typeface="宋体" panose="02010600030101010101" pitchFamily="2" charset="-122"/>
              </a:rPr>
              <a:t>模型</a:t>
            </a:r>
            <a:r>
              <a:rPr lang="en-US" altLang="zh-CN" sz="4000" b="1" dirty="0" smtClean="0">
                <a:solidFill>
                  <a:srgbClr val="FF0000"/>
                </a:solidFill>
                <a:latin typeface="宋体" panose="02010600030101010101" pitchFamily="2" charset="-122"/>
              </a:rPr>
              <a:t>1</a:t>
            </a:r>
            <a:r>
              <a:rPr lang="zh-CN" altLang="en-US" sz="4000" b="1" dirty="0" smtClean="0">
                <a:solidFill>
                  <a:srgbClr val="FF0000"/>
                </a:solidFill>
                <a:latin typeface="宋体" panose="02010600030101010101" pitchFamily="2" charset="-122"/>
              </a:rPr>
              <a:t>、最长不下降子序列</a:t>
            </a:r>
            <a:r>
              <a:rPr lang="en-US" altLang="zh-CN" sz="4000" b="1" dirty="0" smtClean="0">
                <a:solidFill>
                  <a:srgbClr val="FF0000"/>
                </a:solidFill>
                <a:latin typeface="宋体" panose="02010600030101010101" pitchFamily="2" charset="-122"/>
              </a:rPr>
              <a:t>(LIS)</a:t>
            </a:r>
            <a:r>
              <a:rPr lang="zh-CN" altLang="en-US" sz="4000" b="1" dirty="0" smtClean="0">
                <a:solidFill>
                  <a:srgbClr val="FF0000"/>
                </a:solidFill>
              </a:rPr>
              <a:t> </a:t>
            </a:r>
            <a:endParaRPr lang="zh-CN" altLang="en-US" sz="4000" b="1" dirty="0">
              <a:solidFill>
                <a:srgbClr val="FF0000"/>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504056" y="1556792"/>
            <a:ext cx="8172400" cy="5024277"/>
          </a:xfrm>
          <a:prstGeom prst="rect">
            <a:avLst/>
          </a:prstGeom>
        </p:spPr>
      </p:pic>
      <p:sp>
        <p:nvSpPr>
          <p:cNvPr id="4" name="标题 3"/>
          <p:cNvSpPr>
            <a:spLocks noGrp="1"/>
          </p:cNvSpPr>
          <p:nvPr>
            <p:ph type="title"/>
          </p:nvPr>
        </p:nvSpPr>
        <p:spPr>
          <a:xfrm>
            <a:off x="457200" y="287973"/>
            <a:ext cx="8229600" cy="1143000"/>
          </a:xfrm>
        </p:spPr>
        <p:txBody>
          <a:bodyPr anchor="ctr"/>
          <a:lstStyle/>
          <a:p>
            <a:r>
              <a:rPr lang="zh-CN" altLang="en-US" sz="4000" b="1" dirty="0" smtClean="0">
                <a:solidFill>
                  <a:srgbClr val="FF0000"/>
                </a:solidFill>
                <a:latin typeface="宋体" panose="02010600030101010101" pitchFamily="2" charset="-122"/>
              </a:rPr>
              <a:t>模型</a:t>
            </a:r>
            <a:r>
              <a:rPr lang="en-US" altLang="zh-CN" sz="4000" b="1" dirty="0" smtClean="0">
                <a:solidFill>
                  <a:srgbClr val="FF0000"/>
                </a:solidFill>
                <a:latin typeface="宋体" panose="02010600030101010101" pitchFamily="2" charset="-122"/>
              </a:rPr>
              <a:t>1</a:t>
            </a:r>
            <a:r>
              <a:rPr lang="zh-CN" altLang="en-US" sz="4000" b="1" dirty="0" smtClean="0">
                <a:solidFill>
                  <a:srgbClr val="FF0000"/>
                </a:solidFill>
                <a:latin typeface="宋体" panose="02010600030101010101" pitchFamily="2" charset="-122"/>
              </a:rPr>
              <a:t>、最长不下降子序列</a:t>
            </a:r>
            <a:r>
              <a:rPr lang="en-US" altLang="zh-CN" sz="4000" b="1" dirty="0" smtClean="0">
                <a:solidFill>
                  <a:srgbClr val="FF0000"/>
                </a:solidFill>
                <a:latin typeface="宋体" panose="02010600030101010101" pitchFamily="2" charset="-122"/>
              </a:rPr>
              <a:t>(LIS)</a:t>
            </a:r>
            <a:r>
              <a:rPr lang="zh-CN" altLang="en-US" sz="4000" b="1" dirty="0" smtClean="0">
                <a:solidFill>
                  <a:srgbClr val="FF0000"/>
                </a:solidFill>
              </a:rPr>
              <a:t> </a:t>
            </a:r>
            <a:endParaRPr lang="zh-CN" altLang="en-US" sz="4000" b="1" dirty="0">
              <a:solidFill>
                <a:srgbClr val="FF0000"/>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55576" y="1844824"/>
            <a:ext cx="7056784" cy="1753235"/>
          </a:xfrm>
          <a:prstGeom prst="rect">
            <a:avLst/>
          </a:prstGeom>
          <a:noFill/>
        </p:spPr>
        <p:txBody>
          <a:bodyPr wrap="square" rtlCol="0">
            <a:spAutoFit/>
          </a:bodyPr>
          <a:lstStyle/>
          <a:p>
            <a:pPr marL="342900" indent="-342900">
              <a:lnSpc>
                <a:spcPct val="150000"/>
              </a:lnSpc>
              <a:buFont typeface="Wingdings" panose="05000000000000000000" charset="0"/>
              <a:buChar char=""/>
            </a:pPr>
            <a:r>
              <a:rPr kumimoji="1" lang="zh-CN" altLang="en-US" sz="2400" dirty="0" smtClean="0">
                <a:solidFill>
                  <a:schemeClr val="tx1"/>
                </a:solidFill>
                <a:latin typeface="微软雅黑" panose="020B0503020204020204" charset="-122"/>
                <a:ea typeface="微软雅黑" panose="020B0503020204020204" charset="-122"/>
                <a:cs typeface="微软雅黑" panose="020B0503020204020204" charset="-122"/>
              </a:rPr>
              <a:t>讨论</a:t>
            </a:r>
            <a:r>
              <a:rPr kumimoji="1" lang="en-US" altLang="zh-CN" sz="2400" dirty="0" smtClean="0">
                <a:solidFill>
                  <a:schemeClr val="tx1"/>
                </a:solidFill>
                <a:latin typeface="微软雅黑" panose="020B0503020204020204" charset="-122"/>
                <a:ea typeface="微软雅黑" panose="020B0503020204020204" charset="-122"/>
                <a:cs typeface="微软雅黑" panose="020B0503020204020204" charset="-122"/>
              </a:rPr>
              <a:t>1</a:t>
            </a:r>
            <a:r>
              <a:rPr kumimoji="1" lang="zh-CN" altLang="en-US" sz="2400" dirty="0" smtClean="0">
                <a:solidFill>
                  <a:schemeClr val="tx1"/>
                </a:solidFill>
                <a:latin typeface="微软雅黑" panose="020B0503020204020204" charset="-122"/>
                <a:ea typeface="微软雅黑" panose="020B0503020204020204" charset="-122"/>
                <a:cs typeface="微软雅黑" panose="020B0503020204020204" charset="-122"/>
              </a:rPr>
              <a:t>、合唱队形</a:t>
            </a:r>
            <a:endParaRPr kumimoji="1" lang="zh-CN" altLang="en-US" sz="2400" dirty="0" smtClean="0">
              <a:solidFill>
                <a:schemeClr val="tx1"/>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Wingdings" panose="05000000000000000000" charset="0"/>
              <a:buChar char=""/>
            </a:pPr>
            <a:r>
              <a:rPr kumimoji="1" lang="zh-CN" altLang="en-US" sz="2400" dirty="0" smtClean="0">
                <a:solidFill>
                  <a:schemeClr val="tx1"/>
                </a:solidFill>
                <a:latin typeface="微软雅黑" panose="020B0503020204020204" charset="-122"/>
                <a:ea typeface="微软雅黑" panose="020B0503020204020204" charset="-122"/>
                <a:cs typeface="微软雅黑" panose="020B0503020204020204" charset="-122"/>
              </a:rPr>
              <a:t>讨论</a:t>
            </a:r>
            <a:r>
              <a:rPr kumimoji="1" lang="en-US" altLang="zh-CN" sz="2400" dirty="0" smtClean="0">
                <a:solidFill>
                  <a:schemeClr val="tx1"/>
                </a:solidFill>
                <a:latin typeface="微软雅黑" panose="020B0503020204020204" charset="-122"/>
                <a:ea typeface="微软雅黑" panose="020B0503020204020204" charset="-122"/>
                <a:cs typeface="微软雅黑" panose="020B0503020204020204" charset="-122"/>
              </a:rPr>
              <a:t>2</a:t>
            </a:r>
            <a:r>
              <a:rPr kumimoji="1" lang="zh-CN" altLang="en-US" sz="2400" dirty="0" smtClean="0">
                <a:solidFill>
                  <a:schemeClr val="tx1"/>
                </a:solidFill>
                <a:latin typeface="微软雅黑" panose="020B0503020204020204" charset="-122"/>
                <a:ea typeface="微软雅黑" panose="020B0503020204020204" charset="-122"/>
                <a:cs typeface="微软雅黑" panose="020B0503020204020204" charset="-122"/>
              </a:rPr>
              <a:t>、加工小木棒</a:t>
            </a:r>
            <a:endParaRPr kumimoji="1" lang="zh-CN" altLang="en-US" sz="2400" dirty="0" smtClean="0">
              <a:solidFill>
                <a:schemeClr val="tx1"/>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Wingdings" panose="05000000000000000000" charset="0"/>
              <a:buChar char=""/>
            </a:pPr>
            <a:r>
              <a:rPr kumimoji="1" lang="zh-CN" altLang="en-US" sz="2400" dirty="0" smtClean="0">
                <a:solidFill>
                  <a:schemeClr val="tx1"/>
                </a:solidFill>
                <a:latin typeface="微软雅黑" panose="020B0503020204020204" charset="-122"/>
                <a:ea typeface="微软雅黑" panose="020B0503020204020204" charset="-122"/>
                <a:cs typeface="微软雅黑" panose="020B0503020204020204" charset="-122"/>
              </a:rPr>
              <a:t>讨论</a:t>
            </a:r>
            <a:r>
              <a:rPr kumimoji="1" lang="en-US" altLang="zh-CN" sz="2400" dirty="0" smtClean="0">
                <a:solidFill>
                  <a:schemeClr val="tx1"/>
                </a:solidFill>
                <a:latin typeface="微软雅黑" panose="020B0503020204020204" charset="-122"/>
                <a:ea typeface="微软雅黑" panose="020B0503020204020204" charset="-122"/>
                <a:cs typeface="微软雅黑" panose="020B0503020204020204" charset="-122"/>
              </a:rPr>
              <a:t>3</a:t>
            </a:r>
            <a:r>
              <a:rPr kumimoji="1" lang="zh-CN" altLang="en-US" sz="2400" dirty="0" smtClean="0">
                <a:solidFill>
                  <a:schemeClr val="tx1"/>
                </a:solidFill>
                <a:latin typeface="微软雅黑" panose="020B0503020204020204" charset="-122"/>
                <a:ea typeface="微软雅黑" panose="020B0503020204020204" charset="-122"/>
                <a:cs typeface="微软雅黑" panose="020B0503020204020204" charset="-122"/>
              </a:rPr>
              <a:t>、</a:t>
            </a:r>
            <a:r>
              <a:rPr kumimoji="1" lang="en-US" altLang="zh-CN" sz="2400" dirty="0" smtClean="0">
                <a:solidFill>
                  <a:schemeClr val="tx1"/>
                </a:solidFill>
                <a:latin typeface="微软雅黑" panose="020B0503020204020204" charset="-122"/>
                <a:ea typeface="微软雅黑" panose="020B0503020204020204" charset="-122"/>
                <a:cs typeface="微软雅黑" panose="020B0503020204020204" charset="-122"/>
              </a:rPr>
              <a:t>WZK</a:t>
            </a:r>
            <a:r>
              <a:rPr kumimoji="1" lang="zh-CN" altLang="en-US" sz="2400" dirty="0" smtClean="0">
                <a:solidFill>
                  <a:schemeClr val="tx1"/>
                </a:solidFill>
                <a:latin typeface="微软雅黑" panose="020B0503020204020204" charset="-122"/>
                <a:ea typeface="微软雅黑" panose="020B0503020204020204" charset="-122"/>
                <a:cs typeface="微软雅黑" panose="020B0503020204020204" charset="-122"/>
              </a:rPr>
              <a:t>走路</a:t>
            </a:r>
            <a:r>
              <a:rPr kumimoji="1" lang="en-US" altLang="zh-CN" sz="2400" dirty="0" smtClean="0">
                <a:solidFill>
                  <a:schemeClr val="tx1"/>
                </a:solidFill>
                <a:latin typeface="微软雅黑" panose="020B0503020204020204" charset="-122"/>
                <a:ea typeface="微软雅黑" panose="020B0503020204020204" charset="-122"/>
                <a:cs typeface="微软雅黑" panose="020B0503020204020204" charset="-122"/>
              </a:rPr>
              <a:t>            </a:t>
            </a:r>
            <a:endParaRPr kumimoji="1" lang="en-US" altLang="zh-CN" sz="2400" dirty="0" smtClean="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8434" name="标题 18433"/>
          <p:cNvSpPr>
            <a:spLocks noGrp="1"/>
          </p:cNvSpPr>
          <p:nvPr>
            <p:ph type="title"/>
          </p:nvPr>
        </p:nvSpPr>
        <p:spPr>
          <a:xfrm>
            <a:off x="467360" y="260668"/>
            <a:ext cx="8229600" cy="1143000"/>
          </a:xfrm>
        </p:spPr>
        <p:txBody>
          <a:bodyPr anchor="ctr"/>
          <a:lstStyle/>
          <a:p>
            <a:r>
              <a:rPr lang="zh-CN" altLang="en-US" sz="4000" b="1" dirty="0" smtClean="0">
                <a:solidFill>
                  <a:srgbClr val="FF0000"/>
                </a:solidFill>
                <a:latin typeface="微软雅黑" panose="020B0503020204020204" charset="-122"/>
                <a:ea typeface="微软雅黑" panose="020B0503020204020204" charset="-122"/>
                <a:cs typeface="微软雅黑" panose="020B0503020204020204" charset="-122"/>
              </a:rPr>
              <a:t>线性</a:t>
            </a:r>
            <a:r>
              <a:rPr lang="zh-CN" altLang="en-US" sz="4000" b="1" dirty="0" smtClean="0">
                <a:solidFill>
                  <a:srgbClr val="FF0000"/>
                </a:solidFill>
                <a:latin typeface="微软雅黑" panose="020B0503020204020204" charset="-122"/>
                <a:ea typeface="微软雅黑" panose="020B0503020204020204" charset="-122"/>
                <a:cs typeface="微软雅黑" panose="020B0503020204020204" charset="-122"/>
              </a:rPr>
              <a:t>动态规划应用举例 </a:t>
            </a:r>
            <a:endParaRPr lang="zh-CN" altLang="en-US" sz="4000" b="1"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8433"/>
          <p:cNvSpPr>
            <a:spLocks noGrp="1"/>
          </p:cNvSpPr>
          <p:nvPr>
            <p:ph type="title"/>
          </p:nvPr>
        </p:nvSpPr>
        <p:spPr>
          <a:xfrm>
            <a:off x="457200" y="287973"/>
            <a:ext cx="8229600" cy="1143000"/>
          </a:xfrm>
        </p:spPr>
        <p:txBody>
          <a:bodyPr anchor="ctr"/>
          <a:lstStyle/>
          <a:p>
            <a:r>
              <a:rPr lang="zh-CN" altLang="en-US" sz="4000" b="1" dirty="0" smtClean="0">
                <a:solidFill>
                  <a:srgbClr val="FF0000"/>
                </a:solidFill>
                <a:latin typeface="微软雅黑" panose="020B0503020204020204" charset="-122"/>
                <a:ea typeface="微软雅黑" panose="020B0503020204020204" charset="-122"/>
                <a:cs typeface="微软雅黑" panose="020B0503020204020204" charset="-122"/>
                <a:sym typeface="+mn-ea"/>
              </a:rPr>
              <a:t>线性动态规划应用举例</a:t>
            </a:r>
            <a:r>
              <a:rPr lang="zh-CN" altLang="zh-CN" sz="4000" b="1"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4000" b="1" dirty="0" smtClean="0">
                <a:solidFill>
                  <a:srgbClr val="FF0000"/>
                </a:solidFill>
                <a:latin typeface="微软雅黑" panose="020B0503020204020204" charset="-122"/>
                <a:ea typeface="微软雅黑" panose="020B0503020204020204" charset="-122"/>
                <a:cs typeface="微软雅黑" panose="020B0503020204020204" charset="-122"/>
              </a:rPr>
              <a:t>合唱队形 </a:t>
            </a:r>
            <a:endParaRPr lang="zh-CN" altLang="en-US" sz="4000" b="1" dirty="0">
              <a:solidFill>
                <a:srgbClr val="FF0000"/>
              </a:solidFill>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1"/>
          <a:stretch>
            <a:fillRect/>
          </a:stretch>
        </p:blipFill>
        <p:spPr>
          <a:xfrm>
            <a:off x="467544" y="1484784"/>
            <a:ext cx="8189566" cy="504056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8433"/>
          <p:cNvSpPr>
            <a:spLocks noGrp="1"/>
          </p:cNvSpPr>
          <p:nvPr>
            <p:ph type="title"/>
          </p:nvPr>
        </p:nvSpPr>
        <p:spPr>
          <a:xfrm>
            <a:off x="457200" y="287973"/>
            <a:ext cx="8229600" cy="1143000"/>
          </a:xfrm>
        </p:spPr>
        <p:txBody>
          <a:bodyPr anchor="ctr"/>
          <a:lstStyle/>
          <a:p>
            <a:r>
              <a:rPr lang="zh-CN" altLang="en-US" sz="4000" b="1" dirty="0" smtClean="0">
                <a:solidFill>
                  <a:srgbClr val="FF0000"/>
                </a:solidFill>
                <a:latin typeface="微软雅黑" panose="020B0503020204020204" charset="-122"/>
                <a:ea typeface="微软雅黑" panose="020B0503020204020204" charset="-122"/>
                <a:cs typeface="微软雅黑" panose="020B0503020204020204" charset="-122"/>
                <a:sym typeface="+mn-ea"/>
              </a:rPr>
              <a:t>线性动态规划应用举例</a:t>
            </a:r>
            <a:r>
              <a:rPr lang="zh-CN" altLang="zh-CN" sz="4000" b="1"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4000" b="1" dirty="0" smtClean="0">
                <a:solidFill>
                  <a:srgbClr val="FF0000"/>
                </a:solidFill>
                <a:latin typeface="微软雅黑" panose="020B0503020204020204" charset="-122"/>
                <a:ea typeface="微软雅黑" panose="020B0503020204020204" charset="-122"/>
                <a:cs typeface="微软雅黑" panose="020B0503020204020204" charset="-122"/>
              </a:rPr>
              <a:t>合唱队形 </a:t>
            </a:r>
            <a:endParaRPr lang="zh-CN" altLang="en-US" sz="4000" b="1" dirty="0">
              <a:solidFill>
                <a:srgbClr val="FF0000"/>
              </a:solidFill>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rotWithShape="1">
          <a:blip r:embed="rId1"/>
          <a:srcRect b="55487"/>
          <a:stretch>
            <a:fillRect/>
          </a:stretch>
        </p:blipFill>
        <p:spPr>
          <a:xfrm>
            <a:off x="611560" y="1412777"/>
            <a:ext cx="7816676" cy="2334524"/>
          </a:xfrm>
          <a:prstGeom prst="rect">
            <a:avLst/>
          </a:prstGeom>
        </p:spPr>
      </p:pic>
      <p:pic>
        <p:nvPicPr>
          <p:cNvPr id="4" name="图片 3"/>
          <p:cNvPicPr>
            <a:picLocks noChangeAspect="1"/>
          </p:cNvPicPr>
          <p:nvPr/>
        </p:nvPicPr>
        <p:blipFill rotWithShape="1">
          <a:blip r:embed="rId1"/>
          <a:srcRect t="52876"/>
          <a:stretch>
            <a:fillRect/>
          </a:stretch>
        </p:blipFill>
        <p:spPr>
          <a:xfrm>
            <a:off x="611560" y="4077072"/>
            <a:ext cx="7816676" cy="24715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noChangeArrowheads="1"/>
          </p:cNvSpPr>
          <p:nvPr>
            <p:ph type="title" idx="4294967295"/>
          </p:nvPr>
        </p:nvSpPr>
        <p:spPr>
          <a:xfrm>
            <a:off x="539750" y="2132648"/>
            <a:ext cx="8229600" cy="1143000"/>
          </a:xfrm>
        </p:spPr>
        <p:txBody>
          <a:bodyPr>
            <a:normAutofit/>
          </a:bodyPr>
          <a:lstStyle/>
          <a:p>
            <a:pPr marL="0" indent="0"/>
            <a:r>
              <a:rPr lang="zh-CN" altLang="en-US" dirty="0" smtClean="0">
                <a:latin typeface="华文琥珀" panose="02010800040101010101" charset="-122"/>
                <a:ea typeface="华文琥珀" panose="02010800040101010101" charset="-122"/>
              </a:rPr>
              <a:t>一、动态规划基础知识回顾</a:t>
            </a:r>
            <a:endParaRPr lang="zh-CN" altLang="en-US" dirty="0" smtClean="0">
              <a:latin typeface="华文琥珀" panose="02010800040101010101" charset="-122"/>
              <a:ea typeface="华文琥珀" panose="02010800040101010101" charset="-122"/>
            </a:endParaRPr>
          </a:p>
        </p:txBody>
      </p:sp>
    </p:spTree>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8433"/>
          <p:cNvSpPr>
            <a:spLocks noGrp="1"/>
          </p:cNvSpPr>
          <p:nvPr>
            <p:ph type="title"/>
          </p:nvPr>
        </p:nvSpPr>
        <p:spPr>
          <a:xfrm>
            <a:off x="457200" y="287973"/>
            <a:ext cx="8229600" cy="1143000"/>
          </a:xfrm>
        </p:spPr>
        <p:txBody>
          <a:bodyPr anchor="ctr"/>
          <a:lstStyle/>
          <a:p>
            <a:r>
              <a:rPr lang="zh-CN" altLang="en-US" sz="4000" b="1" dirty="0" smtClean="0">
                <a:solidFill>
                  <a:srgbClr val="FF0000"/>
                </a:solidFill>
                <a:latin typeface="微软雅黑" panose="020B0503020204020204" charset="-122"/>
                <a:ea typeface="微软雅黑" panose="020B0503020204020204" charset="-122"/>
                <a:cs typeface="微软雅黑" panose="020B0503020204020204" charset="-122"/>
                <a:sym typeface="+mn-ea"/>
              </a:rPr>
              <a:t>线性动态规划应用举例</a:t>
            </a:r>
            <a:r>
              <a:rPr lang="zh-CN" altLang="zh-CN" sz="4000" b="1"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sz="4000" b="1" smtClean="0">
                <a:solidFill>
                  <a:srgbClr val="FF0000"/>
                </a:solidFill>
                <a:latin typeface="微软雅黑" panose="020B0503020204020204" charset="-122"/>
                <a:ea typeface="微软雅黑" panose="020B0503020204020204" charset="-122"/>
                <a:cs typeface="微软雅黑" panose="020B0503020204020204" charset="-122"/>
              </a:rPr>
              <a:t>合唱队形 </a:t>
            </a:r>
            <a:endParaRPr lang="zh-CN" altLang="en-US" sz="4000" b="1" dirty="0">
              <a:solidFill>
                <a:srgbClr val="FF0000"/>
              </a:solidFill>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rotWithShape="1">
          <a:blip r:embed="rId1"/>
          <a:srcRect b="23710"/>
          <a:stretch>
            <a:fillRect/>
          </a:stretch>
        </p:blipFill>
        <p:spPr>
          <a:xfrm>
            <a:off x="539552" y="1909316"/>
            <a:ext cx="8100392" cy="3535908"/>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8433"/>
          <p:cNvSpPr>
            <a:spLocks noGrp="1"/>
          </p:cNvSpPr>
          <p:nvPr>
            <p:ph type="title"/>
          </p:nvPr>
        </p:nvSpPr>
        <p:spPr>
          <a:xfrm>
            <a:off x="382270" y="260985"/>
            <a:ext cx="8379460" cy="1143000"/>
          </a:xfrm>
        </p:spPr>
        <p:txBody>
          <a:bodyPr anchor="ctr">
            <a:normAutofit fontScale="90000"/>
          </a:bodyPr>
          <a:lstStyle/>
          <a:p>
            <a:r>
              <a:rPr lang="zh-CN" altLang="en-US" sz="4445" b="1" dirty="0" smtClean="0">
                <a:solidFill>
                  <a:srgbClr val="FF0000"/>
                </a:solidFill>
                <a:latin typeface="微软雅黑" panose="020B0503020204020204" charset="-122"/>
                <a:ea typeface="微软雅黑" panose="020B0503020204020204" charset="-122"/>
                <a:cs typeface="微软雅黑" panose="020B0503020204020204" charset="-122"/>
                <a:sym typeface="+mn-ea"/>
              </a:rPr>
              <a:t>线性动态规划应用举例</a:t>
            </a:r>
            <a:r>
              <a:rPr lang="zh-CN" altLang="zh-CN" sz="4445" b="1" dirty="0" smtClean="0">
                <a:solidFill>
                  <a:srgbClr val="FF0000"/>
                </a:solidFill>
                <a:latin typeface="微软雅黑" panose="020B0503020204020204" charset="-122"/>
                <a:ea typeface="微软雅黑" panose="020B0503020204020204" charset="-122"/>
                <a:cs typeface="微软雅黑" panose="020B0503020204020204" charset="-122"/>
              </a:rPr>
              <a:t>—</a:t>
            </a:r>
            <a:r>
              <a:rPr lang="zh-CN" altLang="en-US" sz="4445" b="1" dirty="0" smtClean="0">
                <a:solidFill>
                  <a:srgbClr val="FF0000"/>
                </a:solidFill>
                <a:latin typeface="微软雅黑" panose="020B0503020204020204" charset="-122"/>
                <a:ea typeface="微软雅黑" panose="020B0503020204020204" charset="-122"/>
                <a:cs typeface="微软雅黑" panose="020B0503020204020204" charset="-122"/>
              </a:rPr>
              <a:t>加工小木棒 </a:t>
            </a:r>
            <a:endParaRPr lang="zh-CN" altLang="en-US" sz="4445" b="1" dirty="0">
              <a:solidFill>
                <a:srgbClr val="FF0000"/>
              </a:solidFill>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1"/>
          <a:stretch>
            <a:fillRect/>
          </a:stretch>
        </p:blipFill>
        <p:spPr>
          <a:xfrm>
            <a:off x="648072" y="1603417"/>
            <a:ext cx="7380312" cy="4849919"/>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srcRect b="65383"/>
          <a:stretch>
            <a:fillRect/>
          </a:stretch>
        </p:blipFill>
        <p:spPr>
          <a:xfrm>
            <a:off x="251520" y="1386132"/>
            <a:ext cx="8640960" cy="1860207"/>
          </a:xfrm>
          <a:prstGeom prst="rect">
            <a:avLst/>
          </a:prstGeom>
        </p:spPr>
      </p:pic>
      <p:pic>
        <p:nvPicPr>
          <p:cNvPr id="4" name="图片 3"/>
          <p:cNvPicPr>
            <a:picLocks noChangeAspect="1"/>
          </p:cNvPicPr>
          <p:nvPr/>
        </p:nvPicPr>
        <p:blipFill rotWithShape="1">
          <a:blip r:embed="rId1"/>
          <a:srcRect t="38637"/>
          <a:stretch>
            <a:fillRect/>
          </a:stretch>
        </p:blipFill>
        <p:spPr>
          <a:xfrm>
            <a:off x="251520" y="3429000"/>
            <a:ext cx="8640960" cy="3297501"/>
          </a:xfrm>
          <a:prstGeom prst="rect">
            <a:avLst/>
          </a:prstGeom>
        </p:spPr>
      </p:pic>
      <p:sp>
        <p:nvSpPr>
          <p:cNvPr id="5" name="标题 4"/>
          <p:cNvSpPr>
            <a:spLocks noGrp="1"/>
          </p:cNvSpPr>
          <p:nvPr>
            <p:ph type="title"/>
          </p:nvPr>
        </p:nvSpPr>
        <p:spPr>
          <a:xfrm>
            <a:off x="382270" y="260985"/>
            <a:ext cx="8379460" cy="1143000"/>
          </a:xfrm>
        </p:spPr>
        <p:txBody>
          <a:bodyPr anchor="ctr">
            <a:normAutofit fontScale="90000"/>
          </a:bodyPr>
          <a:p>
            <a:r>
              <a:rPr lang="zh-CN" altLang="en-US" sz="4445" b="1" dirty="0" smtClean="0">
                <a:solidFill>
                  <a:srgbClr val="FF0000"/>
                </a:solidFill>
                <a:latin typeface="微软雅黑" panose="020B0503020204020204" charset="-122"/>
                <a:ea typeface="微软雅黑" panose="020B0503020204020204" charset="-122"/>
                <a:cs typeface="微软雅黑" panose="020B0503020204020204" charset="-122"/>
                <a:sym typeface="+mn-ea"/>
              </a:rPr>
              <a:t>线性动态规划应用举例</a:t>
            </a:r>
            <a:r>
              <a:rPr lang="zh-CN" altLang="zh-CN" sz="4445" b="1" dirty="0" smtClean="0">
                <a:solidFill>
                  <a:srgbClr val="FF0000"/>
                </a:solidFill>
                <a:latin typeface="微软雅黑" panose="020B0503020204020204" charset="-122"/>
                <a:ea typeface="微软雅黑" panose="020B0503020204020204" charset="-122"/>
                <a:cs typeface="微软雅黑" panose="020B0503020204020204" charset="-122"/>
              </a:rPr>
              <a:t>—</a:t>
            </a:r>
            <a:r>
              <a:rPr lang="zh-CN" altLang="en-US" sz="4445" b="1" dirty="0" smtClean="0">
                <a:solidFill>
                  <a:srgbClr val="FF0000"/>
                </a:solidFill>
                <a:latin typeface="微软雅黑" panose="020B0503020204020204" charset="-122"/>
                <a:ea typeface="微软雅黑" panose="020B0503020204020204" charset="-122"/>
                <a:cs typeface="微软雅黑" panose="020B0503020204020204" charset="-122"/>
              </a:rPr>
              <a:t>加工小木棒 </a:t>
            </a:r>
            <a:endParaRPr lang="zh-CN" altLang="en-US" sz="4445" b="1"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4859655" y="1412875"/>
            <a:ext cx="3978910" cy="4260850"/>
          </a:xfrm>
          <a:prstGeom prst="rect">
            <a:avLst/>
          </a:prstGeom>
        </p:spPr>
      </p:pic>
      <p:sp>
        <p:nvSpPr>
          <p:cNvPr id="4" name="标题 3"/>
          <p:cNvSpPr>
            <a:spLocks noGrp="1"/>
          </p:cNvSpPr>
          <p:nvPr>
            <p:ph type="title"/>
          </p:nvPr>
        </p:nvSpPr>
        <p:spPr>
          <a:xfrm>
            <a:off x="382270" y="260985"/>
            <a:ext cx="8379460" cy="1143000"/>
          </a:xfrm>
        </p:spPr>
        <p:txBody>
          <a:bodyPr anchor="ctr">
            <a:normAutofit fontScale="90000"/>
          </a:bodyPr>
          <a:lstStyle/>
          <a:p>
            <a:r>
              <a:rPr lang="zh-CN" altLang="en-US" sz="4445" b="1" dirty="0" smtClean="0">
                <a:solidFill>
                  <a:srgbClr val="FF0000"/>
                </a:solidFill>
                <a:latin typeface="微软雅黑" panose="020B0503020204020204" charset="-122"/>
                <a:ea typeface="微软雅黑" panose="020B0503020204020204" charset="-122"/>
                <a:cs typeface="微软雅黑" panose="020B0503020204020204" charset="-122"/>
                <a:sym typeface="+mn-ea"/>
              </a:rPr>
              <a:t>线性动态规划应用举例</a:t>
            </a:r>
            <a:r>
              <a:rPr lang="zh-CN" altLang="zh-CN" sz="4445" b="1" dirty="0" smtClean="0">
                <a:solidFill>
                  <a:srgbClr val="FF0000"/>
                </a:solidFill>
                <a:latin typeface="微软雅黑" panose="020B0503020204020204" charset="-122"/>
                <a:ea typeface="微软雅黑" panose="020B0503020204020204" charset="-122"/>
                <a:cs typeface="微软雅黑" panose="020B0503020204020204" charset="-122"/>
              </a:rPr>
              <a:t>—</a:t>
            </a:r>
            <a:r>
              <a:rPr lang="zh-CN" altLang="en-US" sz="4445" b="1" dirty="0" smtClean="0">
                <a:solidFill>
                  <a:srgbClr val="FF0000"/>
                </a:solidFill>
                <a:latin typeface="微软雅黑" panose="020B0503020204020204" charset="-122"/>
                <a:ea typeface="微软雅黑" panose="020B0503020204020204" charset="-122"/>
                <a:cs typeface="微软雅黑" panose="020B0503020204020204" charset="-122"/>
              </a:rPr>
              <a:t>加工小木棒 </a:t>
            </a:r>
            <a:endParaRPr lang="zh-CN" altLang="en-US" sz="4445" b="1" dirty="0">
              <a:solidFill>
                <a:srgbClr val="FF0000"/>
              </a:solidFill>
              <a:latin typeface="微软雅黑" panose="020B0503020204020204" charset="-122"/>
              <a:ea typeface="微软雅黑" panose="020B0503020204020204" charset="-122"/>
              <a:cs typeface="微软雅黑" panose="020B0503020204020204" charset="-122"/>
            </a:endParaRPr>
          </a:p>
        </p:txBody>
      </p:sp>
      <p:pic>
        <p:nvPicPr>
          <p:cNvPr id="5" name="图片 4"/>
          <p:cNvPicPr>
            <a:picLocks noChangeAspect="1"/>
          </p:cNvPicPr>
          <p:nvPr/>
        </p:nvPicPr>
        <p:blipFill>
          <a:blip r:embed="rId2"/>
          <a:stretch>
            <a:fillRect/>
          </a:stretch>
        </p:blipFill>
        <p:spPr>
          <a:xfrm>
            <a:off x="323215" y="1412875"/>
            <a:ext cx="4257675" cy="4295775"/>
          </a:xfrm>
          <a:prstGeom prst="rect">
            <a:avLst/>
          </a:prstGeom>
        </p:spPr>
      </p:pic>
      <p:sp>
        <p:nvSpPr>
          <p:cNvPr id="7" name="文本框 6"/>
          <p:cNvSpPr txBox="1"/>
          <p:nvPr/>
        </p:nvSpPr>
        <p:spPr>
          <a:xfrm>
            <a:off x="323215" y="5662295"/>
            <a:ext cx="8514715" cy="1198880"/>
          </a:xfrm>
          <a:prstGeom prst="rect">
            <a:avLst/>
          </a:prstGeom>
          <a:noFill/>
        </p:spPr>
        <p:txBody>
          <a:bodyPr wrap="square" rtlCol="0">
            <a:spAutoFit/>
          </a:bodyPr>
          <a:p>
            <a:pPr marL="342900" indent="-342900">
              <a:lnSpc>
                <a:spcPct val="150000"/>
              </a:lnSpc>
              <a:buFont typeface="Wingdings" panose="05000000000000000000" charset="0"/>
              <a:buChar char=""/>
            </a:pPr>
            <a:r>
              <a:rPr kumimoji="1" lang="zh-CN" altLang="en-US" sz="2400" dirty="0" smtClean="0">
                <a:solidFill>
                  <a:srgbClr val="00B050"/>
                </a:solidFill>
                <a:latin typeface="微软雅黑" panose="020B0503020204020204" charset="-122"/>
                <a:ea typeface="微软雅黑" panose="020B0503020204020204" charset="-122"/>
                <a:cs typeface="微软雅黑" panose="020B0503020204020204" charset="-122"/>
              </a:rPr>
              <a:t>二分优化：选择插在哪一组后面！可以证明：每一组最后一根木头的重量一定是单调递减的。</a:t>
            </a:r>
            <a:r>
              <a:rPr kumimoji="1" lang="en-US" altLang="zh-CN" sz="2400" dirty="0" smtClean="0">
                <a:solidFill>
                  <a:srgbClr val="00B050"/>
                </a:solidFill>
                <a:latin typeface="微软雅黑" panose="020B0503020204020204" charset="-122"/>
                <a:ea typeface="微软雅黑" panose="020B0503020204020204" charset="-122"/>
                <a:cs typeface="微软雅黑" panose="020B0503020204020204" charset="-122"/>
              </a:rPr>
              <a:t>        </a:t>
            </a:r>
            <a:endParaRPr kumimoji="1" lang="en-US" altLang="zh-CN" sz="2400" dirty="0" smtClean="0">
              <a:solidFill>
                <a:srgbClr val="00B05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683568" y="1340768"/>
            <a:ext cx="7956376" cy="5496744"/>
          </a:xfrm>
          <a:prstGeom prst="rect">
            <a:avLst/>
          </a:prstGeom>
        </p:spPr>
      </p:pic>
      <p:sp>
        <p:nvSpPr>
          <p:cNvPr id="4" name="标题 3"/>
          <p:cNvSpPr>
            <a:spLocks noGrp="1"/>
          </p:cNvSpPr>
          <p:nvPr>
            <p:ph type="title"/>
          </p:nvPr>
        </p:nvSpPr>
        <p:spPr>
          <a:xfrm>
            <a:off x="382270" y="260985"/>
            <a:ext cx="8379460" cy="1143000"/>
          </a:xfrm>
        </p:spPr>
        <p:txBody>
          <a:bodyPr anchor="ctr">
            <a:normAutofit fontScale="90000"/>
          </a:bodyPr>
          <a:lstStyle/>
          <a:p>
            <a:r>
              <a:rPr lang="zh-CN" altLang="en-US" sz="4445" b="1" dirty="0" smtClean="0">
                <a:solidFill>
                  <a:srgbClr val="FF0000"/>
                </a:solidFill>
                <a:latin typeface="微软雅黑" panose="020B0503020204020204" charset="-122"/>
                <a:ea typeface="微软雅黑" panose="020B0503020204020204" charset="-122"/>
                <a:cs typeface="微软雅黑" panose="020B0503020204020204" charset="-122"/>
                <a:sym typeface="+mn-ea"/>
              </a:rPr>
              <a:t>线性动态规划应用举例</a:t>
            </a:r>
            <a:r>
              <a:rPr lang="zh-CN" altLang="zh-CN" sz="4445" b="1" dirty="0" smtClean="0">
                <a:solidFill>
                  <a:srgbClr val="FF0000"/>
                </a:solidFill>
                <a:latin typeface="微软雅黑" panose="020B0503020204020204" charset="-122"/>
                <a:ea typeface="微软雅黑" panose="020B0503020204020204" charset="-122"/>
                <a:cs typeface="微软雅黑" panose="020B0503020204020204" charset="-122"/>
              </a:rPr>
              <a:t>—</a:t>
            </a:r>
            <a:r>
              <a:rPr lang="en-US" altLang="zh-CN" sz="4445" b="1" dirty="0" smtClean="0">
                <a:solidFill>
                  <a:srgbClr val="FF0000"/>
                </a:solidFill>
                <a:latin typeface="微软雅黑" panose="020B0503020204020204" charset="-122"/>
                <a:ea typeface="微软雅黑" panose="020B0503020204020204" charset="-122"/>
                <a:cs typeface="微软雅黑" panose="020B0503020204020204" charset="-122"/>
              </a:rPr>
              <a:t>WZK</a:t>
            </a:r>
            <a:r>
              <a:rPr lang="zh-CN" altLang="en-US" sz="4445" b="1" dirty="0" smtClean="0">
                <a:solidFill>
                  <a:srgbClr val="FF0000"/>
                </a:solidFill>
                <a:latin typeface="微软雅黑" panose="020B0503020204020204" charset="-122"/>
                <a:ea typeface="微软雅黑" panose="020B0503020204020204" charset="-122"/>
                <a:cs typeface="微软雅黑" panose="020B0503020204020204" charset="-122"/>
              </a:rPr>
              <a:t>走路 </a:t>
            </a:r>
            <a:endParaRPr lang="zh-CN" altLang="en-US" sz="4445" b="1"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95536" y="1484784"/>
            <a:ext cx="8352928" cy="4654256"/>
          </a:xfrm>
          <a:prstGeom prst="rect">
            <a:avLst/>
          </a:prstGeom>
        </p:spPr>
      </p:pic>
      <p:sp>
        <p:nvSpPr>
          <p:cNvPr id="4" name="标题 3"/>
          <p:cNvSpPr>
            <a:spLocks noGrp="1"/>
          </p:cNvSpPr>
          <p:nvPr>
            <p:ph type="title"/>
          </p:nvPr>
        </p:nvSpPr>
        <p:spPr>
          <a:xfrm>
            <a:off x="382270" y="260985"/>
            <a:ext cx="8379460" cy="1143000"/>
          </a:xfrm>
        </p:spPr>
        <p:txBody>
          <a:bodyPr anchor="ctr">
            <a:normAutofit fontScale="90000"/>
          </a:bodyPr>
          <a:lstStyle/>
          <a:p>
            <a:r>
              <a:rPr lang="zh-CN" altLang="en-US" sz="4445" b="1" dirty="0" smtClean="0">
                <a:solidFill>
                  <a:srgbClr val="FF0000"/>
                </a:solidFill>
                <a:latin typeface="微软雅黑" panose="020B0503020204020204" charset="-122"/>
                <a:ea typeface="微软雅黑" panose="020B0503020204020204" charset="-122"/>
                <a:cs typeface="微软雅黑" panose="020B0503020204020204" charset="-122"/>
                <a:sym typeface="+mn-ea"/>
              </a:rPr>
              <a:t>线性动态规划应用举例</a:t>
            </a:r>
            <a:r>
              <a:rPr lang="zh-CN" altLang="zh-CN" sz="4445" b="1" dirty="0" smtClean="0">
                <a:solidFill>
                  <a:srgbClr val="FF0000"/>
                </a:solidFill>
                <a:latin typeface="微软雅黑" panose="020B0503020204020204" charset="-122"/>
                <a:ea typeface="微软雅黑" panose="020B0503020204020204" charset="-122"/>
                <a:cs typeface="微软雅黑" panose="020B0503020204020204" charset="-122"/>
              </a:rPr>
              <a:t>—</a:t>
            </a:r>
            <a:r>
              <a:rPr lang="en-US" altLang="zh-CN" sz="4445" b="1" dirty="0" smtClean="0">
                <a:solidFill>
                  <a:srgbClr val="FF0000"/>
                </a:solidFill>
                <a:latin typeface="微软雅黑" panose="020B0503020204020204" charset="-122"/>
                <a:ea typeface="微软雅黑" panose="020B0503020204020204" charset="-122"/>
                <a:cs typeface="微软雅黑" panose="020B0503020204020204" charset="-122"/>
                <a:sym typeface="+mn-ea"/>
              </a:rPr>
              <a:t>WZK</a:t>
            </a:r>
            <a:r>
              <a:rPr lang="zh-CN" altLang="en-US" sz="4445" b="1" dirty="0" smtClean="0">
                <a:solidFill>
                  <a:srgbClr val="FF0000"/>
                </a:solidFill>
                <a:latin typeface="微软雅黑" panose="020B0503020204020204" charset="-122"/>
                <a:ea typeface="微软雅黑" panose="020B0503020204020204" charset="-122"/>
                <a:cs typeface="微软雅黑" panose="020B0503020204020204" charset="-122"/>
                <a:sym typeface="+mn-ea"/>
              </a:rPr>
              <a:t>走路 </a:t>
            </a:r>
            <a:endParaRPr lang="zh-CN" altLang="en-US" sz="4445" b="1"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srcRect b="6578"/>
          <a:stretch>
            <a:fillRect/>
          </a:stretch>
        </p:blipFill>
        <p:spPr>
          <a:xfrm>
            <a:off x="467544" y="1556792"/>
            <a:ext cx="8074969" cy="5137822"/>
          </a:xfrm>
          <a:prstGeom prst="rect">
            <a:avLst/>
          </a:prstGeom>
        </p:spPr>
      </p:pic>
      <p:sp>
        <p:nvSpPr>
          <p:cNvPr id="4" name="标题 3"/>
          <p:cNvSpPr>
            <a:spLocks noGrp="1"/>
          </p:cNvSpPr>
          <p:nvPr>
            <p:ph type="title"/>
          </p:nvPr>
        </p:nvSpPr>
        <p:spPr>
          <a:xfrm>
            <a:off x="382270" y="260985"/>
            <a:ext cx="8379460" cy="1143000"/>
          </a:xfrm>
        </p:spPr>
        <p:txBody>
          <a:bodyPr anchor="ctr">
            <a:normAutofit fontScale="90000"/>
          </a:bodyPr>
          <a:lstStyle/>
          <a:p>
            <a:r>
              <a:rPr lang="zh-CN" altLang="en-US" sz="4445" b="1" dirty="0" smtClean="0">
                <a:solidFill>
                  <a:srgbClr val="FF0000"/>
                </a:solidFill>
                <a:latin typeface="微软雅黑" panose="020B0503020204020204" charset="-122"/>
                <a:ea typeface="微软雅黑" panose="020B0503020204020204" charset="-122"/>
                <a:cs typeface="微软雅黑" panose="020B0503020204020204" charset="-122"/>
                <a:sym typeface="+mn-ea"/>
              </a:rPr>
              <a:t>线性动态规划应用举例</a:t>
            </a:r>
            <a:r>
              <a:rPr lang="zh-CN" altLang="zh-CN" sz="4445" b="1" dirty="0" smtClean="0">
                <a:solidFill>
                  <a:srgbClr val="FF0000"/>
                </a:solidFill>
                <a:latin typeface="微软雅黑" panose="020B0503020204020204" charset="-122"/>
                <a:ea typeface="微软雅黑" panose="020B0503020204020204" charset="-122"/>
                <a:cs typeface="微软雅黑" panose="020B0503020204020204" charset="-122"/>
              </a:rPr>
              <a:t>—</a:t>
            </a:r>
            <a:r>
              <a:rPr lang="en-US" altLang="zh-CN" sz="4445" b="1" dirty="0" smtClean="0">
                <a:solidFill>
                  <a:srgbClr val="FF0000"/>
                </a:solidFill>
                <a:latin typeface="微软雅黑" panose="020B0503020204020204" charset="-122"/>
                <a:ea typeface="微软雅黑" panose="020B0503020204020204" charset="-122"/>
                <a:cs typeface="微软雅黑" panose="020B0503020204020204" charset="-122"/>
                <a:sym typeface="+mn-ea"/>
              </a:rPr>
              <a:t>WZK</a:t>
            </a:r>
            <a:r>
              <a:rPr lang="zh-CN" altLang="en-US" sz="4445" b="1" dirty="0" smtClean="0">
                <a:solidFill>
                  <a:srgbClr val="FF0000"/>
                </a:solidFill>
                <a:latin typeface="微软雅黑" panose="020B0503020204020204" charset="-122"/>
                <a:ea typeface="微软雅黑" panose="020B0503020204020204" charset="-122"/>
                <a:cs typeface="微软雅黑" panose="020B0503020204020204" charset="-122"/>
                <a:sym typeface="+mn-ea"/>
              </a:rPr>
              <a:t>走路 </a:t>
            </a:r>
            <a:r>
              <a:rPr lang="zh-CN" altLang="en-US" sz="4445" b="1" dirty="0" smtClean="0">
                <a:solidFill>
                  <a:srgbClr val="FF0000"/>
                </a:solidFill>
                <a:latin typeface="微软雅黑" panose="020B0503020204020204" charset="-122"/>
                <a:ea typeface="微软雅黑" panose="020B0503020204020204" charset="-122"/>
                <a:cs typeface="微软雅黑" panose="020B0503020204020204" charset="-122"/>
              </a:rPr>
              <a:t> </a:t>
            </a:r>
            <a:endParaRPr lang="zh-CN" altLang="en-US" sz="4445" b="1"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12140" y="1844675"/>
            <a:ext cx="8161655" cy="2861310"/>
          </a:xfrm>
          <a:prstGeom prst="rect">
            <a:avLst/>
          </a:prstGeom>
          <a:noFill/>
        </p:spPr>
        <p:txBody>
          <a:bodyPr wrap="square" rtlCol="0">
            <a:spAutoFit/>
          </a:bodyPr>
          <a:lstStyle/>
          <a:p>
            <a:pPr marL="342900" indent="-342900">
              <a:lnSpc>
                <a:spcPct val="150000"/>
              </a:lnSpc>
              <a:buFont typeface="Wingdings" panose="05000000000000000000" charset="0"/>
              <a:buChar char=""/>
            </a:pPr>
            <a:r>
              <a:rPr kumimoji="1" lang="zh-CN" altLang="en-US" sz="2400" dirty="0" smtClean="0">
                <a:solidFill>
                  <a:srgbClr val="FF0000"/>
                </a:solidFill>
                <a:latin typeface="微软雅黑" panose="020B0503020204020204" charset="-122"/>
                <a:ea typeface="微软雅黑" panose="020B0503020204020204" charset="-122"/>
                <a:cs typeface="微软雅黑" panose="020B0503020204020204" charset="-122"/>
              </a:rPr>
              <a:t>合唱队形——</a:t>
            </a:r>
            <a:r>
              <a:rPr kumimoji="1" lang="en-US" altLang="zh-CN" sz="2400" dirty="0" smtClean="0">
                <a:solidFill>
                  <a:schemeClr val="tx1"/>
                </a:solidFill>
                <a:latin typeface="微软雅黑" panose="020B0503020204020204" charset="-122"/>
                <a:ea typeface="微软雅黑" panose="020B0503020204020204" charset="-122"/>
                <a:cs typeface="微软雅黑" panose="020B0503020204020204" charset="-122"/>
              </a:rPr>
              <a:t>2</a:t>
            </a:r>
            <a:r>
              <a:rPr kumimoji="1" lang="zh-CN" altLang="en-US" sz="2400" dirty="0" smtClean="0">
                <a:solidFill>
                  <a:schemeClr val="tx1"/>
                </a:solidFill>
                <a:latin typeface="微软雅黑" panose="020B0503020204020204" charset="-122"/>
                <a:ea typeface="微软雅黑" panose="020B0503020204020204" charset="-122"/>
                <a:cs typeface="微软雅黑" panose="020B0503020204020204" charset="-122"/>
              </a:rPr>
              <a:t>次</a:t>
            </a:r>
            <a:r>
              <a:rPr kumimoji="1" lang="en-US" altLang="zh-CN" sz="2400" dirty="0" smtClean="0">
                <a:solidFill>
                  <a:schemeClr val="tx1"/>
                </a:solidFill>
                <a:latin typeface="微软雅黑" panose="020B0503020204020204" charset="-122"/>
                <a:ea typeface="微软雅黑" panose="020B0503020204020204" charset="-122"/>
                <a:cs typeface="微软雅黑" panose="020B0503020204020204" charset="-122"/>
              </a:rPr>
              <a:t>LIS</a:t>
            </a:r>
            <a:r>
              <a:rPr kumimoji="1" lang="zh-CN" altLang="en-US" sz="2400" dirty="0" smtClean="0">
                <a:solidFill>
                  <a:schemeClr val="tx1"/>
                </a:solidFill>
                <a:latin typeface="微软雅黑" panose="020B0503020204020204" charset="-122"/>
                <a:ea typeface="微软雅黑" panose="020B0503020204020204" charset="-122"/>
                <a:cs typeface="微软雅黑" panose="020B0503020204020204" charset="-122"/>
              </a:rPr>
              <a:t>，注意</a:t>
            </a:r>
            <a:r>
              <a:rPr kumimoji="1" lang="zh-CN" altLang="en-US" sz="2400" dirty="0" smtClean="0">
                <a:solidFill>
                  <a:schemeClr val="tx1"/>
                </a:solidFill>
                <a:latin typeface="微软雅黑" panose="020B0503020204020204" charset="-122"/>
                <a:ea typeface="微软雅黑" panose="020B0503020204020204" charset="-122"/>
                <a:cs typeface="微软雅黑" panose="020B0503020204020204" charset="-122"/>
              </a:rPr>
              <a:t>何时穷举，</a:t>
            </a:r>
            <a:r>
              <a:rPr kumimoji="1" lang="en-US" altLang="zh-CN" sz="2400" dirty="0" smtClean="0">
                <a:solidFill>
                  <a:schemeClr val="tx1"/>
                </a:solidFill>
                <a:latin typeface="微软雅黑" panose="020B0503020204020204" charset="-122"/>
                <a:ea typeface="微软雅黑" panose="020B0503020204020204" charset="-122"/>
                <a:cs typeface="微软雅黑" panose="020B0503020204020204" charset="-122"/>
              </a:rPr>
              <a:t>n^3</a:t>
            </a:r>
            <a:r>
              <a:rPr kumimoji="1" lang="zh-CN" altLang="en-US" sz="2400" dirty="0" smtClean="0">
                <a:solidFill>
                  <a:schemeClr val="tx1"/>
                </a:solidFill>
                <a:latin typeface="微软雅黑" panose="020B0503020204020204" charset="-122"/>
                <a:ea typeface="微软雅黑" panose="020B0503020204020204" charset="-122"/>
                <a:cs typeface="微软雅黑" panose="020B0503020204020204" charset="-122"/>
              </a:rPr>
              <a:t>优化到</a:t>
            </a:r>
            <a:r>
              <a:rPr kumimoji="1" lang="en-US" altLang="zh-CN" sz="2400" dirty="0" smtClean="0">
                <a:latin typeface="微软雅黑" panose="020B0503020204020204" charset="-122"/>
                <a:ea typeface="微软雅黑" panose="020B0503020204020204" charset="-122"/>
                <a:cs typeface="微软雅黑" panose="020B0503020204020204" charset="-122"/>
                <a:sym typeface="+mn-ea"/>
              </a:rPr>
              <a:t>n^2</a:t>
            </a:r>
            <a:r>
              <a:rPr kumimoji="1" lang="zh-CN" altLang="en-US" sz="2400" dirty="0" smtClean="0">
                <a:latin typeface="微软雅黑" panose="020B0503020204020204" charset="-122"/>
                <a:ea typeface="微软雅黑" panose="020B0503020204020204" charset="-122"/>
                <a:cs typeface="微软雅黑" panose="020B0503020204020204" charset="-122"/>
                <a:sym typeface="+mn-ea"/>
              </a:rPr>
              <a:t>。</a:t>
            </a:r>
            <a:endParaRPr kumimoji="1" lang="zh-CN" altLang="en-US" sz="2400" dirty="0" smtClean="0">
              <a:solidFill>
                <a:schemeClr val="tx1"/>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Wingdings" panose="05000000000000000000" charset="0"/>
              <a:buChar char=""/>
            </a:pPr>
            <a:r>
              <a:rPr kumimoji="1" lang="zh-CN" altLang="en-US" sz="2400" dirty="0" smtClean="0">
                <a:solidFill>
                  <a:srgbClr val="FF0000"/>
                </a:solidFill>
                <a:latin typeface="微软雅黑" panose="020B0503020204020204" charset="-122"/>
                <a:ea typeface="微软雅黑" panose="020B0503020204020204" charset="-122"/>
                <a:cs typeface="微软雅黑" panose="020B0503020204020204" charset="-122"/>
              </a:rPr>
              <a:t>加工小木棒——</a:t>
            </a:r>
            <a:r>
              <a:rPr kumimoji="1" lang="zh-CN" altLang="en-US" sz="2400" dirty="0" smtClean="0">
                <a:solidFill>
                  <a:schemeClr val="tx1"/>
                </a:solidFill>
                <a:latin typeface="微软雅黑" panose="020B0503020204020204" charset="-122"/>
                <a:ea typeface="微软雅黑" panose="020B0503020204020204" charset="-122"/>
                <a:cs typeface="微软雅黑" panose="020B0503020204020204" charset="-122"/>
              </a:rPr>
              <a:t>两维的</a:t>
            </a:r>
            <a:r>
              <a:rPr kumimoji="1" lang="en-US" altLang="zh-CN" sz="2400" dirty="0" smtClean="0">
                <a:solidFill>
                  <a:schemeClr val="tx1"/>
                </a:solidFill>
                <a:latin typeface="微软雅黑" panose="020B0503020204020204" charset="-122"/>
                <a:ea typeface="微软雅黑" panose="020B0503020204020204" charset="-122"/>
                <a:cs typeface="微软雅黑" panose="020B0503020204020204" charset="-122"/>
              </a:rPr>
              <a:t>LIS</a:t>
            </a:r>
            <a:r>
              <a:rPr kumimoji="1" lang="zh-CN" altLang="en-US" sz="2400" dirty="0" smtClean="0">
                <a:solidFill>
                  <a:schemeClr val="tx1"/>
                </a:solidFill>
                <a:latin typeface="微软雅黑" panose="020B0503020204020204" charset="-122"/>
                <a:ea typeface="微软雅黑" panose="020B0503020204020204" charset="-122"/>
                <a:cs typeface="微软雅黑" panose="020B0503020204020204" charset="-122"/>
              </a:rPr>
              <a:t>，先排序确定一维再</a:t>
            </a:r>
            <a:r>
              <a:rPr kumimoji="1" lang="en-US" altLang="zh-CN" sz="2400" dirty="0" smtClean="0">
                <a:solidFill>
                  <a:schemeClr val="tx1"/>
                </a:solidFill>
                <a:latin typeface="微软雅黑" panose="020B0503020204020204" charset="-122"/>
                <a:ea typeface="微软雅黑" panose="020B0503020204020204" charset="-122"/>
                <a:cs typeface="微软雅黑" panose="020B0503020204020204" charset="-122"/>
              </a:rPr>
              <a:t>DP</a:t>
            </a:r>
            <a:r>
              <a:rPr kumimoji="1" lang="zh-CN" altLang="en-US" sz="2400" dirty="0" smtClean="0">
                <a:solidFill>
                  <a:schemeClr val="tx1"/>
                </a:solidFill>
                <a:latin typeface="微软雅黑" panose="020B0503020204020204" charset="-122"/>
                <a:ea typeface="微软雅黑" panose="020B0503020204020204" charset="-122"/>
                <a:cs typeface="微软雅黑" panose="020B0503020204020204" charset="-122"/>
              </a:rPr>
              <a:t>，同时考虑到单调性，进一步优化到</a:t>
            </a:r>
            <a:r>
              <a:rPr kumimoji="1" lang="en-US" altLang="zh-CN" sz="2400" dirty="0" smtClean="0">
                <a:latin typeface="微软雅黑" panose="020B0503020204020204" charset="-122"/>
                <a:ea typeface="微软雅黑" panose="020B0503020204020204" charset="-122"/>
                <a:cs typeface="微软雅黑" panose="020B0503020204020204" charset="-122"/>
                <a:sym typeface="+mn-ea"/>
              </a:rPr>
              <a:t>nlog</a:t>
            </a:r>
            <a:r>
              <a:rPr kumimoji="1" lang="en-US" altLang="zh-CN" sz="2400" baseline="-25000" dirty="0" smtClean="0">
                <a:latin typeface="微软雅黑" panose="020B0503020204020204" charset="-122"/>
                <a:ea typeface="微软雅黑" panose="020B0503020204020204" charset="-122"/>
                <a:cs typeface="微软雅黑" panose="020B0503020204020204" charset="-122"/>
                <a:sym typeface="+mn-ea"/>
              </a:rPr>
              <a:t>2</a:t>
            </a:r>
            <a:r>
              <a:rPr kumimoji="1" lang="en-US" altLang="zh-CN" sz="2400" dirty="0" smtClean="0">
                <a:latin typeface="微软雅黑" panose="020B0503020204020204" charset="-122"/>
                <a:ea typeface="微软雅黑" panose="020B0503020204020204" charset="-122"/>
                <a:cs typeface="微软雅黑" panose="020B0503020204020204" charset="-122"/>
                <a:sym typeface="+mn-ea"/>
              </a:rPr>
              <a:t>n</a:t>
            </a:r>
            <a:r>
              <a:rPr kumimoji="1" lang="zh-CN" altLang="en-US" sz="2400" dirty="0" smtClean="0">
                <a:latin typeface="微软雅黑" panose="020B0503020204020204" charset="-122"/>
                <a:ea typeface="微软雅黑" panose="020B0503020204020204" charset="-122"/>
                <a:cs typeface="微软雅黑" panose="020B0503020204020204" charset="-122"/>
                <a:sym typeface="+mn-ea"/>
              </a:rPr>
              <a:t>。</a:t>
            </a:r>
            <a:endParaRPr kumimoji="1" lang="zh-CN" altLang="en-US" sz="2400" dirty="0" smtClean="0">
              <a:solidFill>
                <a:schemeClr val="tx1"/>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Wingdings" panose="05000000000000000000" charset="0"/>
              <a:buChar char=""/>
            </a:pPr>
            <a:r>
              <a:rPr kumimoji="1" lang="en-US" altLang="zh-CN" sz="2400" dirty="0" smtClean="0">
                <a:solidFill>
                  <a:srgbClr val="FF0000"/>
                </a:solidFill>
                <a:latin typeface="微软雅黑" panose="020B0503020204020204" charset="-122"/>
                <a:ea typeface="微软雅黑" panose="020B0503020204020204" charset="-122"/>
                <a:cs typeface="微软雅黑" panose="020B0503020204020204" charset="-122"/>
              </a:rPr>
              <a:t>WZK</a:t>
            </a:r>
            <a:r>
              <a:rPr kumimoji="1" lang="zh-CN" altLang="en-US" sz="2400" dirty="0" smtClean="0">
                <a:solidFill>
                  <a:srgbClr val="FF0000"/>
                </a:solidFill>
                <a:latin typeface="微软雅黑" panose="020B0503020204020204" charset="-122"/>
                <a:ea typeface="微软雅黑" panose="020B0503020204020204" charset="-122"/>
                <a:cs typeface="微软雅黑" panose="020B0503020204020204" charset="-122"/>
              </a:rPr>
              <a:t>走路——</a:t>
            </a:r>
            <a:r>
              <a:rPr kumimoji="1" lang="en-US" altLang="zh-CN" sz="2400" dirty="0" smtClean="0">
                <a:solidFill>
                  <a:srgbClr val="FF0000"/>
                </a:solidFill>
                <a:latin typeface="微软雅黑" panose="020B0503020204020204" charset="-122"/>
                <a:ea typeface="微软雅黑" panose="020B0503020204020204" charset="-122"/>
                <a:cs typeface="微软雅黑" panose="020B0503020204020204" charset="-122"/>
              </a:rPr>
              <a:t> </a:t>
            </a:r>
            <a:r>
              <a:rPr kumimoji="1" lang="zh-CN" altLang="en-US" sz="2400" dirty="0" smtClean="0">
                <a:solidFill>
                  <a:schemeClr val="tx1"/>
                </a:solidFill>
                <a:latin typeface="微软雅黑" panose="020B0503020204020204" charset="-122"/>
                <a:ea typeface="微软雅黑" panose="020B0503020204020204" charset="-122"/>
                <a:cs typeface="微软雅黑" panose="020B0503020204020204" charset="-122"/>
              </a:rPr>
              <a:t>状态的表示，</a:t>
            </a:r>
            <a:r>
              <a:rPr kumimoji="1" lang="en-US" altLang="zh-CN" sz="2400" dirty="0" smtClean="0">
                <a:solidFill>
                  <a:schemeClr val="tx1"/>
                </a:solidFill>
                <a:latin typeface="微软雅黑" panose="020B0503020204020204" charset="-122"/>
                <a:ea typeface="微软雅黑" panose="020B0503020204020204" charset="-122"/>
                <a:cs typeface="微软雅黑" panose="020B0503020204020204" charset="-122"/>
              </a:rPr>
              <a:t>f</a:t>
            </a:r>
            <a:r>
              <a:rPr kumimoji="1" lang="zh-CN" altLang="en-US" sz="2400" dirty="0" smtClean="0">
                <a:solidFill>
                  <a:schemeClr val="tx1"/>
                </a:solidFill>
                <a:latin typeface="微软雅黑" panose="020B0503020204020204" charset="-122"/>
                <a:ea typeface="微软雅黑" panose="020B0503020204020204" charset="-122"/>
                <a:cs typeface="微软雅黑" panose="020B0503020204020204" charset="-122"/>
              </a:rPr>
              <a:t>数组要适当开大，输出答案要打擂台。</a:t>
            </a:r>
            <a:r>
              <a:rPr kumimoji="1" lang="en-US" altLang="zh-CN" sz="2400" dirty="0" smtClean="0">
                <a:solidFill>
                  <a:schemeClr val="tx1"/>
                </a:solidFill>
                <a:latin typeface="微软雅黑" panose="020B0503020204020204" charset="-122"/>
                <a:ea typeface="微软雅黑" panose="020B0503020204020204" charset="-122"/>
                <a:cs typeface="微软雅黑" panose="020B0503020204020204" charset="-122"/>
              </a:rPr>
              <a:t>           </a:t>
            </a:r>
            <a:endParaRPr kumimoji="1" lang="en-US" altLang="zh-CN" sz="2400" dirty="0" smtClean="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8434" name="标题 18433"/>
          <p:cNvSpPr>
            <a:spLocks noGrp="1"/>
          </p:cNvSpPr>
          <p:nvPr>
            <p:ph type="title"/>
          </p:nvPr>
        </p:nvSpPr>
        <p:spPr>
          <a:xfrm>
            <a:off x="467360" y="260668"/>
            <a:ext cx="8229600" cy="1143000"/>
          </a:xfrm>
        </p:spPr>
        <p:txBody>
          <a:bodyPr anchor="ctr"/>
          <a:lstStyle/>
          <a:p>
            <a:r>
              <a:rPr lang="zh-CN" altLang="en-US" sz="4000" b="1" dirty="0" smtClean="0">
                <a:solidFill>
                  <a:srgbClr val="FF0000"/>
                </a:solidFill>
                <a:latin typeface="微软雅黑" panose="020B0503020204020204" charset="-122"/>
                <a:ea typeface="微软雅黑" panose="020B0503020204020204" charset="-122"/>
                <a:cs typeface="微软雅黑" panose="020B0503020204020204" charset="-122"/>
              </a:rPr>
              <a:t>线性动态规划应用举例—</a:t>
            </a:r>
            <a:r>
              <a:rPr lang="zh-CN" altLang="en-US" sz="4000" b="1" dirty="0" smtClean="0">
                <a:solidFill>
                  <a:srgbClr val="FF0000"/>
                </a:solidFill>
                <a:latin typeface="微软雅黑" panose="020B0503020204020204" charset="-122"/>
                <a:ea typeface="微软雅黑" panose="020B0503020204020204" charset="-122"/>
                <a:cs typeface="微软雅黑" panose="020B0503020204020204" charset="-122"/>
              </a:rPr>
              <a:t>小结 </a:t>
            </a:r>
            <a:endParaRPr lang="zh-CN" altLang="en-US" sz="4000" b="1"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noChangeArrowheads="1"/>
          </p:cNvSpPr>
          <p:nvPr>
            <p:ph type="title" idx="4294967295"/>
          </p:nvPr>
        </p:nvSpPr>
        <p:spPr>
          <a:xfrm>
            <a:off x="457200" y="2492693"/>
            <a:ext cx="8229600" cy="1143000"/>
          </a:xfrm>
        </p:spPr>
        <p:txBody>
          <a:bodyPr>
            <a:normAutofit/>
          </a:bodyPr>
          <a:lstStyle/>
          <a:p>
            <a:pPr marL="0" indent="0"/>
            <a:r>
              <a:rPr lang="zh-CN" altLang="en-US">
                <a:latin typeface="华文琥珀" panose="02010800040101010101" charset="-122"/>
                <a:ea typeface="华文琥珀" panose="02010800040101010101" charset="-122"/>
                <a:cs typeface="华文琥珀" panose="02010800040101010101" charset="-122"/>
                <a:sym typeface="+mn-ea"/>
              </a:rPr>
              <a:t>三、模型</a:t>
            </a:r>
            <a:r>
              <a:rPr lang="en-US" altLang="zh-CN">
                <a:latin typeface="华文琥珀" panose="02010800040101010101" charset="-122"/>
                <a:ea typeface="华文琥珀" panose="02010800040101010101" charset="-122"/>
                <a:cs typeface="华文琥珀" panose="02010800040101010101" charset="-122"/>
                <a:sym typeface="+mn-ea"/>
              </a:rPr>
              <a:t>2</a:t>
            </a:r>
            <a:r>
              <a:rPr lang="zh-CN" altLang="en-US">
                <a:latin typeface="华文琥珀" panose="02010800040101010101" charset="-122"/>
                <a:ea typeface="华文琥珀" panose="02010800040101010101" charset="-122"/>
                <a:cs typeface="华文琥珀" panose="02010800040101010101" charset="-122"/>
                <a:sym typeface="+mn-ea"/>
              </a:rPr>
              <a:t>—多维动态规划</a:t>
            </a:r>
            <a:endParaRPr lang="zh-CN" altLang="en-US" dirty="0">
              <a:latin typeface="华文琥珀" panose="02010800040101010101" charset="-122"/>
              <a:ea typeface="华文琥珀" panose="02010800040101010101" charset="-122"/>
              <a:cs typeface="华文琥珀" panose="02010800040101010101" charset="-122"/>
            </a:endParaRPr>
          </a:p>
        </p:txBody>
      </p:sp>
    </p:spTree>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8433"/>
          <p:cNvSpPr>
            <a:spLocks noGrp="1"/>
          </p:cNvSpPr>
          <p:nvPr>
            <p:ph type="title"/>
          </p:nvPr>
        </p:nvSpPr>
        <p:spPr>
          <a:xfrm>
            <a:off x="457200" y="287973"/>
            <a:ext cx="8229600" cy="1143000"/>
          </a:xfrm>
        </p:spPr>
        <p:txBody>
          <a:bodyPr anchor="ctr"/>
          <a:lstStyle/>
          <a:p>
            <a:r>
              <a:rPr lang="zh-CN" altLang="en-US" sz="4000" b="1" dirty="0" smtClean="0">
                <a:solidFill>
                  <a:srgbClr val="FF0000"/>
                </a:solidFill>
                <a:latin typeface="宋体" panose="02010600030101010101" pitchFamily="2" charset="-122"/>
              </a:rPr>
              <a:t>模型</a:t>
            </a:r>
            <a:r>
              <a:rPr lang="en-US" altLang="zh-CN" sz="4000" b="1" dirty="0" smtClean="0">
                <a:solidFill>
                  <a:srgbClr val="FF0000"/>
                </a:solidFill>
                <a:latin typeface="宋体" panose="02010600030101010101" pitchFamily="2" charset="-122"/>
              </a:rPr>
              <a:t>2</a:t>
            </a:r>
            <a:r>
              <a:rPr lang="zh-CN" altLang="en-US" sz="4000" b="1" dirty="0" smtClean="0">
                <a:solidFill>
                  <a:srgbClr val="FF0000"/>
                </a:solidFill>
                <a:latin typeface="宋体" panose="02010600030101010101" pitchFamily="2" charset="-122"/>
              </a:rPr>
              <a:t>、最长公共子序列</a:t>
            </a:r>
            <a:r>
              <a:rPr lang="en-US" altLang="zh-CN" sz="4000" b="1" dirty="0">
                <a:solidFill>
                  <a:srgbClr val="FF0000"/>
                </a:solidFill>
                <a:latin typeface="宋体" panose="02010600030101010101" pitchFamily="2" charset="-122"/>
              </a:rPr>
              <a:t>(</a:t>
            </a:r>
            <a:r>
              <a:rPr lang="en-US" altLang="zh-CN" sz="4000" b="1" dirty="0" smtClean="0">
                <a:solidFill>
                  <a:srgbClr val="FF0000"/>
                </a:solidFill>
                <a:latin typeface="宋体" panose="02010600030101010101" pitchFamily="2" charset="-122"/>
              </a:rPr>
              <a:t>LCS</a:t>
            </a:r>
            <a:r>
              <a:rPr lang="en-US" altLang="zh-CN" sz="4000" b="1" dirty="0">
                <a:solidFill>
                  <a:srgbClr val="FF0000"/>
                </a:solidFill>
                <a:latin typeface="宋体" panose="02010600030101010101" pitchFamily="2" charset="-122"/>
              </a:rPr>
              <a:t>)</a:t>
            </a:r>
            <a:r>
              <a:rPr lang="zh-CN" altLang="en-US" sz="4000" b="1" dirty="0" smtClean="0">
                <a:solidFill>
                  <a:srgbClr val="FF0000"/>
                </a:solidFill>
              </a:rPr>
              <a:t> </a:t>
            </a:r>
            <a:endParaRPr lang="zh-CN" altLang="en-US" sz="4000" b="1" dirty="0">
              <a:solidFill>
                <a:srgbClr val="FF0000"/>
              </a:solidFill>
            </a:endParaRPr>
          </a:p>
        </p:txBody>
      </p:sp>
      <p:pic>
        <p:nvPicPr>
          <p:cNvPr id="3" name="图片 2"/>
          <p:cNvPicPr>
            <a:picLocks noChangeAspect="1"/>
          </p:cNvPicPr>
          <p:nvPr/>
        </p:nvPicPr>
        <p:blipFill>
          <a:blip r:embed="rId1"/>
          <a:stretch>
            <a:fillRect/>
          </a:stretch>
        </p:blipFill>
        <p:spPr>
          <a:xfrm>
            <a:off x="539552" y="1531036"/>
            <a:ext cx="7596336" cy="4850292"/>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835785" y="1196340"/>
            <a:ext cx="5629275" cy="3267075"/>
          </a:xfrm>
          <a:prstGeom prst="rect">
            <a:avLst/>
          </a:prstGeom>
        </p:spPr>
      </p:pic>
      <p:sp>
        <p:nvSpPr>
          <p:cNvPr id="18" name="文本框 17"/>
          <p:cNvSpPr txBox="1"/>
          <p:nvPr/>
        </p:nvSpPr>
        <p:spPr>
          <a:xfrm>
            <a:off x="179705" y="405130"/>
            <a:ext cx="8786495" cy="570865"/>
          </a:xfrm>
          <a:prstGeom prst="rect">
            <a:avLst/>
          </a:prstGeom>
          <a:noFill/>
        </p:spPr>
        <p:txBody>
          <a:bodyPr wrap="square" rtlCol="0">
            <a:spAutoFit/>
          </a:bodyPr>
          <a:lstStyle/>
          <a:p>
            <a:pPr>
              <a:lnSpc>
                <a:spcPct val="130000"/>
              </a:lnSpc>
              <a:spcBef>
                <a:spcPts val="0"/>
              </a:spcBef>
              <a:spcAft>
                <a:spcPts val="0"/>
              </a:spcAft>
            </a:pPr>
            <a:r>
              <a:rPr lang="zh-CN" altLang="zh-CN" sz="2400" b="1" dirty="0" smtClean="0">
                <a:solidFill>
                  <a:srgbClr val="FF0000"/>
                </a:solidFill>
                <a:latin typeface="微软雅黑" panose="020B0503020204020204" charset="-122"/>
                <a:ea typeface="微软雅黑" panose="020B0503020204020204" charset="-122"/>
                <a:cs typeface="微软雅黑" panose="020B0503020204020204" charset="-122"/>
                <a:sym typeface="+mn-ea"/>
              </a:rPr>
              <a:t>最短路径问题：</a:t>
            </a:r>
            <a:r>
              <a:rPr lang="zh-CN" altLang="en-US" sz="2400" smtClean="0">
                <a:latin typeface="微软雅黑" panose="020B0503020204020204" charset="-122"/>
                <a:ea typeface="微软雅黑" panose="020B0503020204020204" charset="-122"/>
                <a:cs typeface="微软雅黑" panose="020B0503020204020204" charset="-122"/>
                <a:sym typeface="+mn-ea"/>
              </a:rPr>
              <a:t>求下图中顶点</a:t>
            </a:r>
            <a:r>
              <a:rPr lang="en-US" altLang="zh-CN" sz="2400" smtClean="0">
                <a:latin typeface="微软雅黑" panose="020B0503020204020204" charset="-122"/>
                <a:ea typeface="微软雅黑" panose="020B0503020204020204" charset="-122"/>
                <a:cs typeface="微软雅黑" panose="020B0503020204020204" charset="-122"/>
                <a:sym typeface="+mn-ea"/>
              </a:rPr>
              <a:t>1</a:t>
            </a:r>
            <a:r>
              <a:rPr lang="zh-CN" altLang="en-US" sz="2400" smtClean="0">
                <a:latin typeface="微软雅黑" panose="020B0503020204020204" charset="-122"/>
                <a:ea typeface="微软雅黑" panose="020B0503020204020204" charset="-122"/>
                <a:cs typeface="微软雅黑" panose="020B0503020204020204" charset="-122"/>
                <a:sym typeface="+mn-ea"/>
              </a:rPr>
              <a:t>到顶点</a:t>
            </a:r>
            <a:r>
              <a:rPr lang="en-US" altLang="zh-CN" sz="2400" smtClean="0">
                <a:latin typeface="微软雅黑" panose="020B0503020204020204" charset="-122"/>
                <a:ea typeface="微软雅黑" panose="020B0503020204020204" charset="-122"/>
                <a:cs typeface="微软雅黑" panose="020B0503020204020204" charset="-122"/>
                <a:sym typeface="+mn-ea"/>
              </a:rPr>
              <a:t>n</a:t>
            </a:r>
            <a:r>
              <a:rPr lang="zh-CN" altLang="en-US" sz="2400" smtClean="0">
                <a:latin typeface="微软雅黑" panose="020B0503020204020204" charset="-122"/>
                <a:ea typeface="微软雅黑" panose="020B0503020204020204" charset="-122"/>
                <a:cs typeface="微软雅黑" panose="020B0503020204020204" charset="-122"/>
                <a:sym typeface="+mn-ea"/>
              </a:rPr>
              <a:t>（</a:t>
            </a:r>
            <a:r>
              <a:rPr lang="en-US" altLang="zh-CN" sz="2400" smtClean="0">
                <a:latin typeface="微软雅黑" panose="020B0503020204020204" charset="-122"/>
                <a:ea typeface="微软雅黑" panose="020B0503020204020204" charset="-122"/>
                <a:cs typeface="微软雅黑" panose="020B0503020204020204" charset="-122"/>
                <a:sym typeface="+mn-ea"/>
              </a:rPr>
              <a:t>11</a:t>
            </a:r>
            <a:r>
              <a:rPr lang="zh-CN" altLang="en-US" sz="2400" smtClean="0">
                <a:latin typeface="微软雅黑" panose="020B0503020204020204" charset="-122"/>
                <a:ea typeface="微软雅黑" panose="020B0503020204020204" charset="-122"/>
                <a:cs typeface="微软雅黑" panose="020B0503020204020204" charset="-122"/>
                <a:sym typeface="+mn-ea"/>
              </a:rPr>
              <a:t>）的最短</a:t>
            </a:r>
            <a:r>
              <a:rPr lang="zh-CN" altLang="en-US" sz="2400" smtClean="0">
                <a:latin typeface="微软雅黑" panose="020B0503020204020204" charset="-122"/>
                <a:ea typeface="微软雅黑" panose="020B0503020204020204" charset="-122"/>
                <a:cs typeface="微软雅黑" panose="020B0503020204020204" charset="-122"/>
                <a:sym typeface="+mn-ea"/>
              </a:rPr>
              <a:t>距离。</a:t>
            </a:r>
            <a:endParaRPr sz="2400" dirty="0" smtClean="0">
              <a:latin typeface="微软雅黑" panose="020B0503020204020204" charset="-122"/>
              <a:ea typeface="微软雅黑" panose="020B0503020204020204" charset="-122"/>
              <a:cs typeface="微软雅黑" panose="020B0503020204020204" charset="-122"/>
              <a:sym typeface="+mn-ea"/>
            </a:endParaRPr>
          </a:p>
        </p:txBody>
      </p:sp>
      <p:sp>
        <p:nvSpPr>
          <p:cNvPr id="19" name="内容占位符 2"/>
          <p:cNvSpPr>
            <a:spLocks noGrp="1"/>
          </p:cNvSpPr>
          <p:nvPr/>
        </p:nvSpPr>
        <p:spPr>
          <a:xfrm>
            <a:off x="183515" y="4663440"/>
            <a:ext cx="8777605" cy="1706245"/>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2800">
                <a:solidFill>
                  <a:schemeClr val="tx2"/>
                </a:solidFill>
                <a:latin typeface="Verdana" panose="020B0604030504040204" pitchFamily="34" charset="0"/>
                <a:ea typeface="华文中宋" panose="02010600040101010101" charset="-122"/>
                <a:cs typeface="Verdana" panose="020B0604030504040204" pitchFamily="34"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2"/>
                </a:solidFill>
                <a:latin typeface="Verdana" panose="020B0604030504040204" pitchFamily="34" charset="0"/>
                <a:ea typeface="华文中宋" panose="02010600040101010101" charset="-122"/>
                <a:cs typeface="Verdana" panose="020B0604030504040204" pitchFamily="34" charset="0"/>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000">
                <a:solidFill>
                  <a:schemeClr val="tx2"/>
                </a:solidFill>
                <a:latin typeface="Verdana" panose="020B0604030504040204" pitchFamily="34" charset="0"/>
                <a:ea typeface="华文中宋" panose="02010600040101010101" charset="-122"/>
                <a:cs typeface="Verdana" panose="020B0604030504040204" pitchFamily="34" charset="0"/>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2"/>
                </a:solidFill>
                <a:latin typeface="Verdana" panose="020B0604030504040204" pitchFamily="34" charset="0"/>
                <a:ea typeface="华文中宋" panose="02010600040101010101" charset="-122"/>
                <a:cs typeface="Verdana" panose="020B0604030504040204" pitchFamily="34" charset="0"/>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2"/>
                </a:solidFill>
                <a:latin typeface="Verdana" panose="020B0604030504040204" pitchFamily="34" charset="0"/>
                <a:ea typeface="华文中宋" panose="02010600040101010101" charset="-122"/>
                <a:cs typeface="Verdana" panose="020B0604030504040204" pitchFamily="34" charset="0"/>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buFont typeface="Wingdings" panose="05000000000000000000" pitchFamily="2" charset="2"/>
              <a:buNone/>
            </a:pPr>
            <a:r>
              <a:rPr kumimoji="0" lang="zh-CN" altLang="en-US" sz="2400" b="1" smtClean="0">
                <a:solidFill>
                  <a:srgbClr val="FF0000"/>
                </a:solidFill>
                <a:latin typeface="微软雅黑" panose="020B0503020204020204" charset="-122"/>
                <a:ea typeface="微软雅黑" panose="020B0503020204020204" charset="-122"/>
                <a:cs typeface="微软雅黑" panose="020B0503020204020204" charset="-122"/>
              </a:rPr>
              <a:t>学会</a:t>
            </a:r>
            <a:r>
              <a:rPr kumimoji="0" lang="en-US" altLang="zh-CN" sz="2400" b="1" smtClean="0">
                <a:solidFill>
                  <a:srgbClr val="FF0000"/>
                </a:solidFill>
                <a:latin typeface="微软雅黑" panose="020B0503020204020204" charset="-122"/>
                <a:ea typeface="微软雅黑" panose="020B0503020204020204" charset="-122"/>
                <a:cs typeface="微软雅黑" panose="020B0503020204020204" charset="-122"/>
              </a:rPr>
              <a:t>逆向思考</a:t>
            </a:r>
            <a:r>
              <a:rPr kumimoji="0" lang="zh-CN" altLang="en-US" sz="2400" b="1" smtClean="0">
                <a:solidFill>
                  <a:srgbClr val="FF0000"/>
                </a:solidFill>
                <a:latin typeface="微软雅黑" panose="020B0503020204020204" charset="-122"/>
                <a:ea typeface="微软雅黑" panose="020B0503020204020204" charset="-122"/>
                <a:cs typeface="微软雅黑" panose="020B0503020204020204" charset="-122"/>
              </a:rPr>
              <a:t>：</a:t>
            </a:r>
            <a:r>
              <a:rPr kumimoji="0" sz="2400" smtClean="0">
                <a:solidFill>
                  <a:schemeClr val="tx1"/>
                </a:solidFill>
                <a:latin typeface="微软雅黑" panose="020B0503020204020204" charset="-122"/>
                <a:ea typeface="微软雅黑" panose="020B0503020204020204" charset="-122"/>
                <a:cs typeface="微软雅黑" panose="020B0503020204020204" charset="-122"/>
              </a:rPr>
              <a:t>想要从城市1到达城市11，只能从城市8、9</a:t>
            </a:r>
            <a:r>
              <a:rPr kumimoji="0" lang="zh-CN" sz="2400" smtClean="0">
                <a:solidFill>
                  <a:schemeClr val="tx1"/>
                </a:solidFill>
                <a:latin typeface="微软雅黑" panose="020B0503020204020204" charset="-122"/>
                <a:ea typeface="微软雅黑" panose="020B0503020204020204" charset="-122"/>
                <a:cs typeface="微软雅黑" panose="020B0503020204020204" charset="-122"/>
              </a:rPr>
              <a:t>、</a:t>
            </a:r>
            <a:r>
              <a:rPr kumimoji="0" sz="2400" smtClean="0">
                <a:solidFill>
                  <a:schemeClr val="tx1"/>
                </a:solidFill>
                <a:latin typeface="微软雅黑" panose="020B0503020204020204" charset="-122"/>
                <a:ea typeface="微软雅黑" panose="020B0503020204020204" charset="-122"/>
                <a:cs typeface="微软雅黑" panose="020B0503020204020204" charset="-122"/>
              </a:rPr>
              <a:t>10</a:t>
            </a:r>
            <a:endParaRPr kumimoji="0" sz="2400" smtClean="0">
              <a:solidFill>
                <a:schemeClr val="tx1"/>
              </a:solidFill>
              <a:latin typeface="微软雅黑" panose="020B0503020204020204" charset="-122"/>
              <a:ea typeface="微软雅黑" panose="020B0503020204020204" charset="-122"/>
              <a:cs typeface="微软雅黑" panose="020B0503020204020204" charset="-122"/>
            </a:endParaRPr>
          </a:p>
          <a:p>
            <a:pPr eaLnBrk="1" hangingPunct="1">
              <a:buFont typeface="Wingdings" panose="05000000000000000000" pitchFamily="2" charset="2"/>
              <a:buNone/>
            </a:pPr>
            <a:r>
              <a:rPr kumimoji="0" sz="2400" smtClean="0">
                <a:solidFill>
                  <a:schemeClr val="tx1"/>
                </a:solidFill>
                <a:latin typeface="微软雅黑" panose="020B0503020204020204" charset="-122"/>
                <a:ea typeface="微软雅黑" panose="020B0503020204020204" charset="-122"/>
                <a:cs typeface="微软雅黑" panose="020B0503020204020204" charset="-122"/>
              </a:rPr>
              <a:t>中转过去，</a:t>
            </a:r>
            <a:r>
              <a:rPr kumimoji="0" lang="zh-CN" sz="2400" smtClean="0">
                <a:solidFill>
                  <a:schemeClr val="tx1"/>
                </a:solidFill>
                <a:latin typeface="微软雅黑" panose="020B0503020204020204" charset="-122"/>
                <a:ea typeface="微软雅黑" panose="020B0503020204020204" charset="-122"/>
                <a:cs typeface="微软雅黑" panose="020B0503020204020204" charset="-122"/>
              </a:rPr>
              <a:t>假设</a:t>
            </a:r>
            <a:r>
              <a:rPr kumimoji="0" sz="2400" smtClean="0">
                <a:solidFill>
                  <a:schemeClr val="tx1"/>
                </a:solidFill>
                <a:latin typeface="微软雅黑" panose="020B0503020204020204" charset="-122"/>
                <a:ea typeface="微软雅黑" panose="020B0503020204020204" charset="-122"/>
                <a:cs typeface="微软雅黑" panose="020B0503020204020204" charset="-122"/>
              </a:rPr>
              <a:t>知道了城市1到城市8、9和10的最短距离</a:t>
            </a:r>
            <a:r>
              <a:rPr kumimoji="0" lang="zh-CN" sz="2400" smtClean="0">
                <a:solidFill>
                  <a:schemeClr val="tx1"/>
                </a:solidFill>
                <a:latin typeface="微软雅黑" panose="020B0503020204020204" charset="-122"/>
                <a:ea typeface="微软雅黑" panose="020B0503020204020204" charset="-122"/>
                <a:cs typeface="微软雅黑" panose="020B0503020204020204" charset="-122"/>
              </a:rPr>
              <a:t>（</a:t>
            </a:r>
            <a:r>
              <a:rPr kumimoji="0" lang="zh-CN" sz="2400" smtClean="0">
                <a:solidFill>
                  <a:schemeClr val="tx1"/>
                </a:solidFill>
                <a:latin typeface="微软雅黑" panose="020B0503020204020204" charset="-122"/>
                <a:ea typeface="微软雅黑" panose="020B0503020204020204" charset="-122"/>
                <a:cs typeface="微软雅黑" panose="020B0503020204020204" charset="-122"/>
                <a:sym typeface="+mn-ea"/>
              </a:rPr>
              <a:t>这种</a:t>
            </a:r>
            <a:endParaRPr kumimoji="0" lang="zh-CN" sz="2400" smtClean="0">
              <a:solidFill>
                <a:schemeClr val="tx1"/>
              </a:solidFill>
              <a:latin typeface="微软雅黑" panose="020B0503020204020204" charset="-122"/>
              <a:ea typeface="微软雅黑" panose="020B0503020204020204" charset="-122"/>
              <a:cs typeface="微软雅黑" panose="020B0503020204020204" charset="-122"/>
              <a:sym typeface="+mn-ea"/>
            </a:endParaRPr>
          </a:p>
          <a:p>
            <a:pPr eaLnBrk="1" hangingPunct="1">
              <a:buFont typeface="Wingdings" panose="05000000000000000000" pitchFamily="2" charset="2"/>
              <a:buNone/>
            </a:pPr>
            <a:r>
              <a:rPr kumimoji="0" lang="zh-CN" sz="2400" smtClean="0">
                <a:solidFill>
                  <a:schemeClr val="tx1"/>
                </a:solidFill>
                <a:latin typeface="微软雅黑" panose="020B0503020204020204" charset="-122"/>
                <a:ea typeface="微软雅黑" panose="020B0503020204020204" charset="-122"/>
                <a:cs typeface="微软雅黑" panose="020B0503020204020204" charset="-122"/>
                <a:sym typeface="+mn-ea"/>
              </a:rPr>
              <a:t>假设在动态规划求解中非常重要</a:t>
            </a:r>
            <a:r>
              <a:rPr kumimoji="0" lang="zh-CN" sz="2400" smtClean="0">
                <a:solidFill>
                  <a:schemeClr val="tx1"/>
                </a:solidFill>
                <a:latin typeface="微软雅黑" panose="020B0503020204020204" charset="-122"/>
                <a:ea typeface="微软雅黑" panose="020B0503020204020204" charset="-122"/>
                <a:cs typeface="微软雅黑" panose="020B0503020204020204" charset="-122"/>
              </a:rPr>
              <a:t>）</a:t>
            </a:r>
            <a:r>
              <a:rPr kumimoji="0" sz="2400" smtClean="0">
                <a:solidFill>
                  <a:schemeClr val="tx1"/>
                </a:solidFill>
                <a:latin typeface="微软雅黑" panose="020B0503020204020204" charset="-122"/>
                <a:ea typeface="微软雅黑" panose="020B0503020204020204" charset="-122"/>
                <a:cs typeface="微软雅黑" panose="020B0503020204020204" charset="-122"/>
              </a:rPr>
              <a:t>，</a:t>
            </a:r>
            <a:r>
              <a:rPr kumimoji="0" lang="zh-CN" sz="2400" smtClean="0">
                <a:solidFill>
                  <a:schemeClr val="tx1"/>
                </a:solidFill>
                <a:latin typeface="微软雅黑" panose="020B0503020204020204" charset="-122"/>
                <a:ea typeface="微软雅黑" panose="020B0503020204020204" charset="-122"/>
                <a:cs typeface="微软雅黑" panose="020B0503020204020204" charset="-122"/>
              </a:rPr>
              <a:t>那么答案就</a:t>
            </a:r>
            <a:r>
              <a:rPr kumimoji="0" lang="zh-CN" sz="2400" smtClean="0">
                <a:solidFill>
                  <a:schemeClr val="tx1"/>
                </a:solidFill>
                <a:latin typeface="微软雅黑" panose="020B0503020204020204" charset="-122"/>
                <a:ea typeface="微软雅黑" panose="020B0503020204020204" charset="-122"/>
                <a:cs typeface="微软雅黑" panose="020B0503020204020204" charset="-122"/>
              </a:rPr>
              <a:t>很容易了。如何</a:t>
            </a:r>
            <a:endParaRPr kumimoji="0" lang="zh-CN" sz="2400" smtClean="0">
              <a:solidFill>
                <a:schemeClr val="tx1"/>
              </a:solidFill>
              <a:latin typeface="微软雅黑" panose="020B0503020204020204" charset="-122"/>
              <a:ea typeface="微软雅黑" panose="020B0503020204020204" charset="-122"/>
              <a:cs typeface="微软雅黑" panose="020B0503020204020204" charset="-122"/>
            </a:endParaRPr>
          </a:p>
          <a:p>
            <a:pPr eaLnBrk="1" hangingPunct="1">
              <a:buFont typeface="Wingdings" panose="05000000000000000000" pitchFamily="2" charset="2"/>
              <a:buNone/>
            </a:pPr>
            <a:r>
              <a:rPr kumimoji="0" lang="zh-CN" sz="2400" smtClean="0">
                <a:solidFill>
                  <a:schemeClr val="tx1"/>
                </a:solidFill>
                <a:latin typeface="微软雅黑" panose="020B0503020204020204" charset="-122"/>
                <a:ea typeface="微软雅黑" panose="020B0503020204020204" charset="-122"/>
                <a:cs typeface="微软雅黑" panose="020B0503020204020204" charset="-122"/>
              </a:rPr>
              <a:t>求城市1到城市8、</a:t>
            </a:r>
            <a:r>
              <a:rPr kumimoji="0" lang="en-US" altLang="zh-CN" sz="2400" smtClean="0">
                <a:solidFill>
                  <a:schemeClr val="tx1"/>
                </a:solidFill>
                <a:latin typeface="微软雅黑" panose="020B0503020204020204" charset="-122"/>
                <a:ea typeface="微软雅黑" panose="020B0503020204020204" charset="-122"/>
                <a:cs typeface="微软雅黑" panose="020B0503020204020204" charset="-122"/>
              </a:rPr>
              <a:t>9</a:t>
            </a:r>
            <a:r>
              <a:rPr kumimoji="0" lang="zh-CN" altLang="en-US" sz="2400" smtClean="0">
                <a:solidFill>
                  <a:schemeClr val="tx1"/>
                </a:solidFill>
                <a:latin typeface="微软雅黑" panose="020B0503020204020204" charset="-122"/>
                <a:ea typeface="微软雅黑" panose="020B0503020204020204" charset="-122"/>
                <a:cs typeface="微软雅黑" panose="020B0503020204020204" charset="-122"/>
              </a:rPr>
              <a:t>、</a:t>
            </a:r>
            <a:r>
              <a:rPr kumimoji="0" lang="en-US" altLang="zh-CN" sz="2400" smtClean="0">
                <a:solidFill>
                  <a:schemeClr val="tx1"/>
                </a:solidFill>
                <a:latin typeface="微软雅黑" panose="020B0503020204020204" charset="-122"/>
                <a:ea typeface="微软雅黑" panose="020B0503020204020204" charset="-122"/>
                <a:cs typeface="微软雅黑" panose="020B0503020204020204" charset="-122"/>
              </a:rPr>
              <a:t>10</a:t>
            </a:r>
            <a:r>
              <a:rPr kumimoji="0" lang="zh-CN" sz="2400" smtClean="0">
                <a:solidFill>
                  <a:schemeClr val="tx1"/>
                </a:solidFill>
                <a:latin typeface="微软雅黑" panose="020B0503020204020204" charset="-122"/>
                <a:ea typeface="微软雅黑" panose="020B0503020204020204" charset="-122"/>
                <a:cs typeface="微软雅黑" panose="020B0503020204020204" charset="-122"/>
              </a:rPr>
              <a:t>的最短距离呢？</a:t>
            </a:r>
            <a:endParaRPr kumimoji="0" lang="zh-CN" sz="2400" smtClean="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8433"/>
          <p:cNvSpPr>
            <a:spLocks noGrp="1"/>
          </p:cNvSpPr>
          <p:nvPr>
            <p:ph type="title"/>
          </p:nvPr>
        </p:nvSpPr>
        <p:spPr>
          <a:xfrm>
            <a:off x="457200" y="287973"/>
            <a:ext cx="8229600" cy="1143000"/>
          </a:xfrm>
        </p:spPr>
        <p:txBody>
          <a:bodyPr anchor="ctr"/>
          <a:lstStyle/>
          <a:p>
            <a:r>
              <a:rPr lang="zh-CN" altLang="en-US" sz="4000" b="1" dirty="0" smtClean="0">
                <a:solidFill>
                  <a:srgbClr val="FF0000"/>
                </a:solidFill>
                <a:latin typeface="宋体" panose="02010600030101010101" pitchFamily="2" charset="-122"/>
              </a:rPr>
              <a:t>模型</a:t>
            </a:r>
            <a:r>
              <a:rPr lang="en-US" altLang="zh-CN" sz="4000" b="1" dirty="0" smtClean="0">
                <a:solidFill>
                  <a:srgbClr val="FF0000"/>
                </a:solidFill>
                <a:latin typeface="宋体" panose="02010600030101010101" pitchFamily="2" charset="-122"/>
              </a:rPr>
              <a:t>2</a:t>
            </a:r>
            <a:r>
              <a:rPr lang="zh-CN" altLang="en-US" sz="4000" b="1" dirty="0" smtClean="0">
                <a:solidFill>
                  <a:srgbClr val="FF0000"/>
                </a:solidFill>
                <a:latin typeface="宋体" panose="02010600030101010101" pitchFamily="2" charset="-122"/>
              </a:rPr>
              <a:t>、最长公共子序列</a:t>
            </a:r>
            <a:r>
              <a:rPr lang="en-US" altLang="zh-CN" sz="4000" b="1" dirty="0">
                <a:solidFill>
                  <a:srgbClr val="FF0000"/>
                </a:solidFill>
                <a:latin typeface="宋体" panose="02010600030101010101" pitchFamily="2" charset="-122"/>
              </a:rPr>
              <a:t>(</a:t>
            </a:r>
            <a:r>
              <a:rPr lang="en-US" altLang="zh-CN" sz="4000" b="1" dirty="0" smtClean="0">
                <a:solidFill>
                  <a:srgbClr val="FF0000"/>
                </a:solidFill>
                <a:latin typeface="宋体" panose="02010600030101010101" pitchFamily="2" charset="-122"/>
              </a:rPr>
              <a:t>LCS</a:t>
            </a:r>
            <a:r>
              <a:rPr lang="en-US" altLang="zh-CN" sz="4000" b="1" dirty="0">
                <a:solidFill>
                  <a:srgbClr val="FF0000"/>
                </a:solidFill>
                <a:latin typeface="宋体" panose="02010600030101010101" pitchFamily="2" charset="-122"/>
              </a:rPr>
              <a:t>)</a:t>
            </a:r>
            <a:r>
              <a:rPr lang="zh-CN" altLang="en-US" sz="4000" b="1" dirty="0" smtClean="0">
                <a:solidFill>
                  <a:srgbClr val="FF0000"/>
                </a:solidFill>
              </a:rPr>
              <a:t> </a:t>
            </a:r>
            <a:endParaRPr lang="zh-CN" altLang="en-US" sz="4000" b="1" dirty="0">
              <a:solidFill>
                <a:srgbClr val="FF0000"/>
              </a:solidFill>
            </a:endParaRPr>
          </a:p>
        </p:txBody>
      </p:sp>
      <p:pic>
        <p:nvPicPr>
          <p:cNvPr id="2" name="图片 1"/>
          <p:cNvPicPr>
            <a:picLocks noChangeAspect="1"/>
          </p:cNvPicPr>
          <p:nvPr/>
        </p:nvPicPr>
        <p:blipFill>
          <a:blip r:embed="rId1"/>
          <a:stretch>
            <a:fillRect/>
          </a:stretch>
        </p:blipFill>
        <p:spPr>
          <a:xfrm>
            <a:off x="611560" y="1556792"/>
            <a:ext cx="7664152" cy="5184576"/>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8433"/>
          <p:cNvSpPr>
            <a:spLocks noGrp="1"/>
          </p:cNvSpPr>
          <p:nvPr>
            <p:ph type="title"/>
          </p:nvPr>
        </p:nvSpPr>
        <p:spPr>
          <a:xfrm>
            <a:off x="457200" y="287973"/>
            <a:ext cx="8229600" cy="1143000"/>
          </a:xfrm>
        </p:spPr>
        <p:txBody>
          <a:bodyPr anchor="ctr"/>
          <a:lstStyle/>
          <a:p>
            <a:r>
              <a:rPr lang="zh-CN" altLang="en-US" sz="4000" b="1" dirty="0" smtClean="0">
                <a:solidFill>
                  <a:srgbClr val="FF0000"/>
                </a:solidFill>
                <a:latin typeface="宋体" panose="02010600030101010101" pitchFamily="2" charset="-122"/>
              </a:rPr>
              <a:t>模型</a:t>
            </a:r>
            <a:r>
              <a:rPr lang="en-US" altLang="zh-CN" sz="4000" b="1" dirty="0" smtClean="0">
                <a:solidFill>
                  <a:srgbClr val="FF0000"/>
                </a:solidFill>
                <a:latin typeface="宋体" panose="02010600030101010101" pitchFamily="2" charset="-122"/>
              </a:rPr>
              <a:t>2</a:t>
            </a:r>
            <a:r>
              <a:rPr lang="zh-CN" altLang="en-US" sz="4000" b="1" dirty="0" smtClean="0">
                <a:solidFill>
                  <a:srgbClr val="FF0000"/>
                </a:solidFill>
                <a:latin typeface="宋体" panose="02010600030101010101" pitchFamily="2" charset="-122"/>
              </a:rPr>
              <a:t>、最长公共子序列</a:t>
            </a:r>
            <a:r>
              <a:rPr lang="en-US" altLang="zh-CN" sz="4000" b="1" dirty="0">
                <a:solidFill>
                  <a:srgbClr val="FF0000"/>
                </a:solidFill>
                <a:latin typeface="宋体" panose="02010600030101010101" pitchFamily="2" charset="-122"/>
              </a:rPr>
              <a:t>(</a:t>
            </a:r>
            <a:r>
              <a:rPr lang="en-US" altLang="zh-CN" sz="4000" b="1" dirty="0" smtClean="0">
                <a:solidFill>
                  <a:srgbClr val="FF0000"/>
                </a:solidFill>
                <a:latin typeface="宋体" panose="02010600030101010101" pitchFamily="2" charset="-122"/>
              </a:rPr>
              <a:t>LCS</a:t>
            </a:r>
            <a:r>
              <a:rPr lang="en-US" altLang="zh-CN" sz="4000" b="1" dirty="0">
                <a:solidFill>
                  <a:srgbClr val="FF0000"/>
                </a:solidFill>
                <a:latin typeface="宋体" panose="02010600030101010101" pitchFamily="2" charset="-122"/>
              </a:rPr>
              <a:t>)</a:t>
            </a:r>
            <a:r>
              <a:rPr lang="zh-CN" altLang="en-US" sz="4000" b="1" dirty="0" smtClean="0">
                <a:solidFill>
                  <a:srgbClr val="FF0000"/>
                </a:solidFill>
              </a:rPr>
              <a:t> </a:t>
            </a:r>
            <a:endParaRPr lang="zh-CN" altLang="en-US" sz="4000" b="1" dirty="0">
              <a:solidFill>
                <a:srgbClr val="FF0000"/>
              </a:solidFill>
            </a:endParaRPr>
          </a:p>
        </p:txBody>
      </p:sp>
      <p:pic>
        <p:nvPicPr>
          <p:cNvPr id="2" name="图片 1"/>
          <p:cNvPicPr>
            <a:picLocks noChangeAspect="1"/>
          </p:cNvPicPr>
          <p:nvPr/>
        </p:nvPicPr>
        <p:blipFill>
          <a:blip r:embed="rId1"/>
          <a:stretch>
            <a:fillRect/>
          </a:stretch>
        </p:blipFill>
        <p:spPr>
          <a:xfrm>
            <a:off x="611560" y="1297183"/>
            <a:ext cx="7668344" cy="5516193"/>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8433"/>
          <p:cNvSpPr>
            <a:spLocks noGrp="1"/>
          </p:cNvSpPr>
          <p:nvPr>
            <p:ph type="title"/>
          </p:nvPr>
        </p:nvSpPr>
        <p:spPr>
          <a:xfrm>
            <a:off x="457200" y="287973"/>
            <a:ext cx="8229600" cy="1143000"/>
          </a:xfrm>
        </p:spPr>
        <p:txBody>
          <a:bodyPr anchor="ctr"/>
          <a:lstStyle/>
          <a:p>
            <a:r>
              <a:rPr lang="zh-CN" altLang="en-US" sz="4000" b="1" dirty="0" smtClean="0">
                <a:solidFill>
                  <a:srgbClr val="FF0000"/>
                </a:solidFill>
                <a:latin typeface="宋体" panose="02010600030101010101" pitchFamily="2" charset="-122"/>
              </a:rPr>
              <a:t>模型</a:t>
            </a:r>
            <a:r>
              <a:rPr lang="en-US" altLang="zh-CN" sz="4000" b="1" dirty="0" smtClean="0">
                <a:solidFill>
                  <a:srgbClr val="FF0000"/>
                </a:solidFill>
                <a:latin typeface="宋体" panose="02010600030101010101" pitchFamily="2" charset="-122"/>
              </a:rPr>
              <a:t>2</a:t>
            </a:r>
            <a:r>
              <a:rPr lang="zh-CN" altLang="en-US" sz="4000" b="1" dirty="0" smtClean="0">
                <a:solidFill>
                  <a:srgbClr val="FF0000"/>
                </a:solidFill>
                <a:latin typeface="宋体" panose="02010600030101010101" pitchFamily="2" charset="-122"/>
              </a:rPr>
              <a:t>、最长公共子序列</a:t>
            </a:r>
            <a:r>
              <a:rPr lang="en-US" altLang="zh-CN" sz="4000" b="1">
                <a:solidFill>
                  <a:srgbClr val="FF0000"/>
                </a:solidFill>
                <a:latin typeface="宋体" panose="02010600030101010101" pitchFamily="2" charset="-122"/>
              </a:rPr>
              <a:t>(</a:t>
            </a:r>
            <a:r>
              <a:rPr lang="en-US" altLang="zh-CN" sz="4000" b="1" smtClean="0">
                <a:solidFill>
                  <a:srgbClr val="FF0000"/>
                </a:solidFill>
                <a:latin typeface="宋体" panose="02010600030101010101" pitchFamily="2" charset="-122"/>
              </a:rPr>
              <a:t>LCS</a:t>
            </a:r>
            <a:r>
              <a:rPr lang="en-US" altLang="zh-CN" sz="4000" b="1">
                <a:solidFill>
                  <a:srgbClr val="FF0000"/>
                </a:solidFill>
                <a:latin typeface="宋体" panose="02010600030101010101" pitchFamily="2" charset="-122"/>
              </a:rPr>
              <a:t>)</a:t>
            </a:r>
            <a:r>
              <a:rPr lang="zh-CN" altLang="en-US" sz="4000" b="1" dirty="0" smtClean="0">
                <a:solidFill>
                  <a:srgbClr val="FF0000"/>
                </a:solidFill>
              </a:rPr>
              <a:t> </a:t>
            </a:r>
            <a:endParaRPr lang="zh-CN" altLang="en-US" sz="4000" b="1" dirty="0">
              <a:solidFill>
                <a:srgbClr val="FF0000"/>
              </a:solidFill>
            </a:endParaRPr>
          </a:p>
        </p:txBody>
      </p:sp>
      <p:pic>
        <p:nvPicPr>
          <p:cNvPr id="2" name="图片 1"/>
          <p:cNvPicPr>
            <a:picLocks noChangeAspect="1"/>
          </p:cNvPicPr>
          <p:nvPr/>
        </p:nvPicPr>
        <p:blipFill>
          <a:blip r:embed="rId1"/>
          <a:stretch>
            <a:fillRect/>
          </a:stretch>
        </p:blipFill>
        <p:spPr>
          <a:xfrm>
            <a:off x="323528" y="1501023"/>
            <a:ext cx="8351385" cy="4448257"/>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8433"/>
          <p:cNvSpPr>
            <a:spLocks noGrp="1"/>
          </p:cNvSpPr>
          <p:nvPr>
            <p:ph type="title"/>
          </p:nvPr>
        </p:nvSpPr>
        <p:spPr>
          <a:xfrm>
            <a:off x="457200" y="287973"/>
            <a:ext cx="8229600" cy="1143000"/>
          </a:xfrm>
        </p:spPr>
        <p:txBody>
          <a:bodyPr anchor="ctr"/>
          <a:lstStyle/>
          <a:p>
            <a:r>
              <a:rPr lang="zh-CN" altLang="en-US" sz="4000" b="1" dirty="0" smtClean="0">
                <a:solidFill>
                  <a:srgbClr val="FF0000"/>
                </a:solidFill>
                <a:latin typeface="宋体" panose="02010600030101010101" pitchFamily="2" charset="-122"/>
              </a:rPr>
              <a:t>模型</a:t>
            </a:r>
            <a:r>
              <a:rPr lang="en-US" altLang="zh-CN" sz="4000" b="1" dirty="0" smtClean="0">
                <a:solidFill>
                  <a:srgbClr val="FF0000"/>
                </a:solidFill>
                <a:latin typeface="宋体" panose="02010600030101010101" pitchFamily="2" charset="-122"/>
              </a:rPr>
              <a:t>2</a:t>
            </a:r>
            <a:r>
              <a:rPr lang="zh-CN" altLang="en-US" sz="4000" b="1" dirty="0" smtClean="0">
                <a:solidFill>
                  <a:srgbClr val="FF0000"/>
                </a:solidFill>
                <a:latin typeface="宋体" panose="02010600030101010101" pitchFamily="2" charset="-122"/>
              </a:rPr>
              <a:t>、最长公共子序列</a:t>
            </a:r>
            <a:r>
              <a:rPr lang="en-US" altLang="zh-CN" sz="4000" b="1">
                <a:solidFill>
                  <a:srgbClr val="FF0000"/>
                </a:solidFill>
                <a:latin typeface="宋体" panose="02010600030101010101" pitchFamily="2" charset="-122"/>
              </a:rPr>
              <a:t>(</a:t>
            </a:r>
            <a:r>
              <a:rPr lang="en-US" altLang="zh-CN" sz="4000" b="1" smtClean="0">
                <a:solidFill>
                  <a:srgbClr val="FF0000"/>
                </a:solidFill>
                <a:latin typeface="宋体" panose="02010600030101010101" pitchFamily="2" charset="-122"/>
              </a:rPr>
              <a:t>LCS</a:t>
            </a:r>
            <a:r>
              <a:rPr lang="en-US" altLang="zh-CN" sz="4000" b="1">
                <a:solidFill>
                  <a:srgbClr val="FF0000"/>
                </a:solidFill>
                <a:latin typeface="宋体" panose="02010600030101010101" pitchFamily="2" charset="-122"/>
              </a:rPr>
              <a:t>)</a:t>
            </a:r>
            <a:r>
              <a:rPr lang="zh-CN" altLang="en-US" sz="4000" b="1" dirty="0" smtClean="0">
                <a:solidFill>
                  <a:srgbClr val="FF0000"/>
                </a:solidFill>
              </a:rPr>
              <a:t> </a:t>
            </a:r>
            <a:endParaRPr lang="zh-CN" altLang="en-US" sz="4000" b="1" dirty="0">
              <a:solidFill>
                <a:srgbClr val="FF0000"/>
              </a:solidFill>
            </a:endParaRPr>
          </a:p>
        </p:txBody>
      </p:sp>
      <p:pic>
        <p:nvPicPr>
          <p:cNvPr id="3" name="图片 2"/>
          <p:cNvPicPr>
            <a:picLocks noChangeAspect="1"/>
          </p:cNvPicPr>
          <p:nvPr/>
        </p:nvPicPr>
        <p:blipFill>
          <a:blip r:embed="rId1"/>
          <a:stretch>
            <a:fillRect/>
          </a:stretch>
        </p:blipFill>
        <p:spPr>
          <a:xfrm>
            <a:off x="611560" y="1268760"/>
            <a:ext cx="7740352" cy="5483192"/>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99795" y="1772920"/>
            <a:ext cx="7056755" cy="4392930"/>
          </a:xfrm>
        </p:spPr>
        <p:txBody>
          <a:bodyPr>
            <a:noAutofit/>
          </a:bodyPr>
          <a:lstStyle/>
          <a:p>
            <a:pPr>
              <a:lnSpc>
                <a:spcPct val="150000"/>
              </a:lnSpc>
              <a:spcBef>
                <a:spcPts val="0"/>
              </a:spcBef>
              <a:buFont typeface="Wingdings" panose="05000000000000000000" charset="0"/>
              <a:buChar char=""/>
            </a:pPr>
            <a:r>
              <a:rPr lang="zh-CN" altLang="en-US" sz="2400" dirty="0" smtClean="0">
                <a:solidFill>
                  <a:schemeClr val="tx1"/>
                </a:solidFill>
                <a:latin typeface="微软雅黑" panose="020B0503020204020204" charset="-122"/>
                <a:ea typeface="微软雅黑" panose="020B0503020204020204" charset="-122"/>
              </a:rPr>
              <a:t>讨论</a:t>
            </a:r>
            <a:r>
              <a:rPr lang="en-US" altLang="zh-CN" sz="2400" dirty="0" smtClean="0">
                <a:solidFill>
                  <a:schemeClr val="tx1"/>
                </a:solidFill>
                <a:latin typeface="微软雅黑" panose="020B0503020204020204" charset="-122"/>
                <a:ea typeface="微软雅黑" panose="020B0503020204020204" charset="-122"/>
              </a:rPr>
              <a:t>1</a:t>
            </a:r>
            <a:r>
              <a:rPr lang="zh-CN" altLang="en-US" sz="2400" dirty="0" smtClean="0">
                <a:solidFill>
                  <a:schemeClr val="tx1"/>
                </a:solidFill>
                <a:latin typeface="微软雅黑" panose="020B0503020204020204" charset="-122"/>
                <a:ea typeface="微软雅黑" panose="020B0503020204020204" charset="-122"/>
              </a:rPr>
              <a:t>、书的复制</a:t>
            </a:r>
            <a:endParaRPr lang="en-US" altLang="zh-CN" sz="2400" dirty="0" smtClean="0">
              <a:solidFill>
                <a:schemeClr val="tx1"/>
              </a:solidFill>
              <a:latin typeface="微软雅黑" panose="020B0503020204020204" charset="-122"/>
              <a:ea typeface="微软雅黑" panose="020B0503020204020204" charset="-122"/>
            </a:endParaRPr>
          </a:p>
          <a:p>
            <a:pPr>
              <a:lnSpc>
                <a:spcPct val="150000"/>
              </a:lnSpc>
              <a:spcBef>
                <a:spcPts val="0"/>
              </a:spcBef>
              <a:buFont typeface="Wingdings" panose="05000000000000000000" charset="0"/>
              <a:buChar char=""/>
            </a:pPr>
            <a:r>
              <a:rPr lang="zh-CN" altLang="en-US" sz="2400" dirty="0" smtClean="0">
                <a:solidFill>
                  <a:schemeClr val="tx1"/>
                </a:solidFill>
                <a:latin typeface="微软雅黑" panose="020B0503020204020204" charset="-122"/>
                <a:ea typeface="微软雅黑" panose="020B0503020204020204" charset="-122"/>
              </a:rPr>
              <a:t>讨论</a:t>
            </a:r>
            <a:r>
              <a:rPr lang="en-US" altLang="zh-CN" sz="2400" dirty="0" smtClean="0">
                <a:solidFill>
                  <a:schemeClr val="tx1"/>
                </a:solidFill>
                <a:latin typeface="微软雅黑" panose="020B0503020204020204" charset="-122"/>
                <a:ea typeface="微软雅黑" panose="020B0503020204020204" charset="-122"/>
              </a:rPr>
              <a:t>2</a:t>
            </a:r>
            <a:r>
              <a:rPr lang="zh-CN" altLang="en-US" sz="2400" dirty="0" smtClean="0">
                <a:solidFill>
                  <a:schemeClr val="tx1"/>
                </a:solidFill>
                <a:latin typeface="微软雅黑" panose="020B0503020204020204" charset="-122"/>
                <a:ea typeface="微软雅黑" panose="020B0503020204020204" charset="-122"/>
              </a:rPr>
              <a:t>、传纸条</a:t>
            </a:r>
            <a:endParaRPr lang="en-US" altLang="zh-CN" sz="2400" dirty="0" smtClean="0">
              <a:solidFill>
                <a:schemeClr val="tx1"/>
              </a:solidFill>
              <a:latin typeface="微软雅黑" panose="020B0503020204020204" charset="-122"/>
              <a:ea typeface="微软雅黑" panose="020B0503020204020204" charset="-122"/>
            </a:endParaRPr>
          </a:p>
          <a:p>
            <a:pPr>
              <a:lnSpc>
                <a:spcPct val="150000"/>
              </a:lnSpc>
              <a:spcBef>
                <a:spcPts val="0"/>
              </a:spcBef>
              <a:buFont typeface="Wingdings" panose="05000000000000000000" charset="0"/>
              <a:buChar char=""/>
            </a:pPr>
            <a:r>
              <a:rPr lang="zh-CN" altLang="en-US" sz="2400" dirty="0" smtClean="0">
                <a:solidFill>
                  <a:schemeClr val="tx1"/>
                </a:solidFill>
                <a:latin typeface="微软雅黑" panose="020B0503020204020204" charset="-122"/>
                <a:ea typeface="微软雅黑" panose="020B0503020204020204" charset="-122"/>
              </a:rPr>
              <a:t>讨论</a:t>
            </a:r>
            <a:r>
              <a:rPr lang="en-US" altLang="zh-CN" sz="2400" dirty="0" smtClean="0">
                <a:solidFill>
                  <a:schemeClr val="tx1"/>
                </a:solidFill>
                <a:latin typeface="微软雅黑" panose="020B0503020204020204" charset="-122"/>
                <a:ea typeface="微软雅黑" panose="020B0503020204020204" charset="-122"/>
              </a:rPr>
              <a:t>3</a:t>
            </a:r>
            <a:r>
              <a:rPr lang="zh-CN" altLang="en-US" sz="2400" dirty="0" smtClean="0">
                <a:solidFill>
                  <a:schemeClr val="tx1"/>
                </a:solidFill>
                <a:latin typeface="微软雅黑" panose="020B0503020204020204" charset="-122"/>
                <a:ea typeface="微软雅黑" panose="020B0503020204020204" charset="-122"/>
              </a:rPr>
              <a:t>、乌龟棋</a:t>
            </a:r>
            <a:endParaRPr lang="zh-CN" altLang="en-US" sz="2400" dirty="0" smtClean="0">
              <a:solidFill>
                <a:schemeClr val="tx1"/>
              </a:solidFill>
              <a:latin typeface="微软雅黑" panose="020B0503020204020204" charset="-122"/>
              <a:ea typeface="微软雅黑" panose="020B0503020204020204" charset="-122"/>
            </a:endParaRPr>
          </a:p>
        </p:txBody>
      </p:sp>
      <p:sp>
        <p:nvSpPr>
          <p:cNvPr id="18434" name="标题 18433"/>
          <p:cNvSpPr>
            <a:spLocks noGrp="1"/>
          </p:cNvSpPr>
          <p:nvPr>
            <p:ph type="title"/>
          </p:nvPr>
        </p:nvSpPr>
        <p:spPr>
          <a:xfrm>
            <a:off x="467360" y="260668"/>
            <a:ext cx="8229600" cy="1143000"/>
          </a:xfrm>
        </p:spPr>
        <p:txBody>
          <a:bodyPr anchor="ctr"/>
          <a:p>
            <a:r>
              <a:rPr lang="zh-CN" altLang="en-US" sz="4000" b="1" dirty="0" smtClean="0">
                <a:solidFill>
                  <a:srgbClr val="FF0000"/>
                </a:solidFill>
                <a:latin typeface="微软雅黑" panose="020B0503020204020204" charset="-122"/>
                <a:ea typeface="微软雅黑" panose="020B0503020204020204" charset="-122"/>
                <a:cs typeface="微软雅黑" panose="020B0503020204020204" charset="-122"/>
              </a:rPr>
              <a:t>多维动态规划应用举例 </a:t>
            </a:r>
            <a:endParaRPr lang="zh-CN" altLang="en-US" sz="4000" b="1"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8433"/>
          <p:cNvSpPr>
            <a:spLocks noGrp="1"/>
          </p:cNvSpPr>
          <p:nvPr>
            <p:ph type="title"/>
          </p:nvPr>
        </p:nvSpPr>
        <p:spPr>
          <a:xfrm>
            <a:off x="457200" y="287973"/>
            <a:ext cx="8229600" cy="1143000"/>
          </a:xfrm>
        </p:spPr>
        <p:txBody>
          <a:bodyPr anchor="ctr"/>
          <a:lstStyle/>
          <a:p>
            <a:r>
              <a:rPr lang="zh-CN" altLang="en-US" sz="4000" b="1" dirty="0" smtClean="0">
                <a:solidFill>
                  <a:srgbClr val="FF0000"/>
                </a:solidFill>
                <a:latin typeface="微软雅黑" panose="020B0503020204020204" charset="-122"/>
                <a:ea typeface="微软雅黑" panose="020B0503020204020204" charset="-122"/>
                <a:cs typeface="微软雅黑" panose="020B0503020204020204" charset="-122"/>
                <a:sym typeface="+mn-ea"/>
              </a:rPr>
              <a:t>多维动态规划应用举例</a:t>
            </a:r>
            <a:r>
              <a:rPr lang="en-US" altLang="zh-CN" sz="4000" b="1" dirty="0" smtClean="0">
                <a:solidFill>
                  <a:srgbClr val="FF0000"/>
                </a:solidFill>
                <a:latin typeface="微软雅黑" panose="020B0503020204020204" charset="-122"/>
                <a:ea typeface="微软雅黑" panose="020B0503020204020204" charset="-122"/>
                <a:cs typeface="微软雅黑" panose="020B0503020204020204" charset="-122"/>
              </a:rPr>
              <a:t>—</a:t>
            </a:r>
            <a:r>
              <a:rPr lang="zh-CN" altLang="en-US" sz="4000" b="1" dirty="0" smtClean="0">
                <a:solidFill>
                  <a:srgbClr val="FF0000"/>
                </a:solidFill>
                <a:latin typeface="微软雅黑" panose="020B0503020204020204" charset="-122"/>
                <a:ea typeface="微软雅黑" panose="020B0503020204020204" charset="-122"/>
                <a:cs typeface="微软雅黑" panose="020B0503020204020204" charset="-122"/>
              </a:rPr>
              <a:t>书的复制 </a:t>
            </a:r>
            <a:endParaRPr lang="zh-CN" altLang="en-US" sz="4000" b="1" dirty="0">
              <a:solidFill>
                <a:srgbClr val="FF0000"/>
              </a:solidFill>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1"/>
          <a:stretch>
            <a:fillRect/>
          </a:stretch>
        </p:blipFill>
        <p:spPr>
          <a:xfrm>
            <a:off x="606587" y="1728111"/>
            <a:ext cx="7868310" cy="4797233"/>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864096" y="1424124"/>
            <a:ext cx="7308304" cy="5389252"/>
          </a:xfrm>
          <a:prstGeom prst="rect">
            <a:avLst/>
          </a:prstGeom>
        </p:spPr>
      </p:pic>
      <p:sp>
        <p:nvSpPr>
          <p:cNvPr id="5" name="标题 4"/>
          <p:cNvSpPr>
            <a:spLocks noGrp="1"/>
          </p:cNvSpPr>
          <p:nvPr>
            <p:ph type="title"/>
          </p:nvPr>
        </p:nvSpPr>
        <p:spPr>
          <a:xfrm>
            <a:off x="457200" y="287973"/>
            <a:ext cx="8229600" cy="1143000"/>
          </a:xfrm>
        </p:spPr>
        <p:txBody>
          <a:bodyPr anchor="ctr"/>
          <a:p>
            <a:r>
              <a:rPr lang="zh-CN" altLang="en-US" sz="4000" b="1" dirty="0" smtClean="0">
                <a:solidFill>
                  <a:srgbClr val="FF0000"/>
                </a:solidFill>
                <a:latin typeface="微软雅黑" panose="020B0503020204020204" charset="-122"/>
                <a:ea typeface="微软雅黑" panose="020B0503020204020204" charset="-122"/>
                <a:cs typeface="微软雅黑" panose="020B0503020204020204" charset="-122"/>
                <a:sym typeface="+mn-ea"/>
              </a:rPr>
              <a:t>多维动态规划应用举例</a:t>
            </a:r>
            <a:r>
              <a:rPr lang="en-US" altLang="zh-CN" sz="4000" b="1" dirty="0" smtClean="0">
                <a:solidFill>
                  <a:srgbClr val="FF0000"/>
                </a:solidFill>
                <a:latin typeface="微软雅黑" panose="020B0503020204020204" charset="-122"/>
                <a:ea typeface="微软雅黑" panose="020B0503020204020204" charset="-122"/>
                <a:cs typeface="微软雅黑" panose="020B0503020204020204" charset="-122"/>
              </a:rPr>
              <a:t>—</a:t>
            </a:r>
            <a:r>
              <a:rPr lang="zh-CN" altLang="en-US" sz="4000" b="1" dirty="0" smtClean="0">
                <a:solidFill>
                  <a:srgbClr val="FF0000"/>
                </a:solidFill>
                <a:latin typeface="微软雅黑" panose="020B0503020204020204" charset="-122"/>
                <a:ea typeface="微软雅黑" panose="020B0503020204020204" charset="-122"/>
                <a:cs typeface="微软雅黑" panose="020B0503020204020204" charset="-122"/>
              </a:rPr>
              <a:t>书的复制 </a:t>
            </a:r>
            <a:endParaRPr lang="zh-CN" altLang="en-US" sz="4000" b="1"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67544" y="1446225"/>
            <a:ext cx="8064896" cy="5151127"/>
          </a:xfrm>
          <a:prstGeom prst="rect">
            <a:avLst/>
          </a:prstGeom>
        </p:spPr>
      </p:pic>
      <p:sp>
        <p:nvSpPr>
          <p:cNvPr id="4" name="标题 3"/>
          <p:cNvSpPr>
            <a:spLocks noGrp="1"/>
          </p:cNvSpPr>
          <p:nvPr>
            <p:ph type="title"/>
          </p:nvPr>
        </p:nvSpPr>
        <p:spPr>
          <a:xfrm>
            <a:off x="457200" y="287973"/>
            <a:ext cx="8229600" cy="1143000"/>
          </a:xfrm>
        </p:spPr>
        <p:txBody>
          <a:bodyPr anchor="ctr"/>
          <a:lstStyle/>
          <a:p>
            <a:r>
              <a:rPr lang="zh-CN" altLang="en-US" sz="4000" b="1" dirty="0" smtClean="0">
                <a:solidFill>
                  <a:srgbClr val="FF0000"/>
                </a:solidFill>
                <a:latin typeface="微软雅黑" panose="020B0503020204020204" charset="-122"/>
                <a:ea typeface="微软雅黑" panose="020B0503020204020204" charset="-122"/>
                <a:cs typeface="微软雅黑" panose="020B0503020204020204" charset="-122"/>
                <a:sym typeface="+mn-ea"/>
              </a:rPr>
              <a:t>多维动态规划应用举例</a:t>
            </a:r>
            <a:r>
              <a:rPr lang="en-US" altLang="zh-CN" sz="4000" b="1" dirty="0" smtClean="0">
                <a:solidFill>
                  <a:srgbClr val="FF0000"/>
                </a:solidFill>
                <a:latin typeface="微软雅黑" panose="020B0503020204020204" charset="-122"/>
                <a:ea typeface="微软雅黑" panose="020B0503020204020204" charset="-122"/>
                <a:cs typeface="微软雅黑" panose="020B0503020204020204" charset="-122"/>
              </a:rPr>
              <a:t>—</a:t>
            </a:r>
            <a:r>
              <a:rPr lang="zh-CN" altLang="en-US" sz="4000" b="1" dirty="0" smtClean="0">
                <a:solidFill>
                  <a:srgbClr val="FF0000"/>
                </a:solidFill>
                <a:latin typeface="微软雅黑" panose="020B0503020204020204" charset="-122"/>
                <a:ea typeface="微软雅黑" panose="020B0503020204020204" charset="-122"/>
                <a:cs typeface="微软雅黑" panose="020B0503020204020204" charset="-122"/>
              </a:rPr>
              <a:t>书的复制 </a:t>
            </a:r>
            <a:endParaRPr lang="zh-CN" altLang="en-US" sz="4000" b="1"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374972" y="1677764"/>
            <a:ext cx="8445500" cy="4127500"/>
          </a:xfrm>
          <a:prstGeom prst="rect">
            <a:avLst/>
          </a:prstGeom>
        </p:spPr>
      </p:pic>
      <p:sp>
        <p:nvSpPr>
          <p:cNvPr id="3" name="标题 2"/>
          <p:cNvSpPr>
            <a:spLocks noGrp="1"/>
          </p:cNvSpPr>
          <p:nvPr>
            <p:ph type="title"/>
          </p:nvPr>
        </p:nvSpPr>
        <p:spPr>
          <a:xfrm>
            <a:off x="457200" y="287973"/>
            <a:ext cx="8229600" cy="1143000"/>
          </a:xfrm>
        </p:spPr>
        <p:txBody>
          <a:bodyPr anchor="ctr"/>
          <a:lstStyle/>
          <a:p>
            <a:r>
              <a:rPr lang="zh-CN" altLang="en-US" sz="4000" b="1" dirty="0" smtClean="0">
                <a:solidFill>
                  <a:srgbClr val="FF0000"/>
                </a:solidFill>
                <a:latin typeface="微软雅黑" panose="020B0503020204020204" charset="-122"/>
                <a:ea typeface="微软雅黑" panose="020B0503020204020204" charset="-122"/>
                <a:cs typeface="微软雅黑" panose="020B0503020204020204" charset="-122"/>
                <a:sym typeface="+mn-ea"/>
              </a:rPr>
              <a:t>多维动态规划应用举例</a:t>
            </a:r>
            <a:r>
              <a:rPr lang="en-US" altLang="zh-CN" sz="4000" b="1" dirty="0" smtClean="0">
                <a:solidFill>
                  <a:srgbClr val="FF0000"/>
                </a:solidFill>
                <a:latin typeface="微软雅黑" panose="020B0503020204020204" charset="-122"/>
                <a:ea typeface="微软雅黑" panose="020B0503020204020204" charset="-122"/>
                <a:cs typeface="微软雅黑" panose="020B0503020204020204" charset="-122"/>
              </a:rPr>
              <a:t>—</a:t>
            </a:r>
            <a:r>
              <a:rPr lang="zh-CN" altLang="en-US" sz="4000" b="1" dirty="0" smtClean="0">
                <a:solidFill>
                  <a:srgbClr val="FF0000"/>
                </a:solidFill>
                <a:latin typeface="微软雅黑" panose="020B0503020204020204" charset="-122"/>
                <a:ea typeface="微软雅黑" panose="020B0503020204020204" charset="-122"/>
                <a:cs typeface="微软雅黑" panose="020B0503020204020204" charset="-122"/>
              </a:rPr>
              <a:t>书的复制 </a:t>
            </a:r>
            <a:endParaRPr lang="zh-CN" altLang="en-US" sz="4000" b="1"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23528" y="1412776"/>
            <a:ext cx="8393844" cy="5053658"/>
          </a:xfrm>
          <a:prstGeom prst="rect">
            <a:avLst/>
          </a:prstGeom>
        </p:spPr>
      </p:pic>
      <p:sp>
        <p:nvSpPr>
          <p:cNvPr id="4" name="标题 3"/>
          <p:cNvSpPr>
            <a:spLocks noGrp="1"/>
          </p:cNvSpPr>
          <p:nvPr>
            <p:ph type="title"/>
          </p:nvPr>
        </p:nvSpPr>
        <p:spPr>
          <a:xfrm>
            <a:off x="457200" y="287973"/>
            <a:ext cx="8229600" cy="1143000"/>
          </a:xfrm>
        </p:spPr>
        <p:txBody>
          <a:bodyPr anchor="ctr">
            <a:normAutofit/>
          </a:bodyPr>
          <a:lstStyle/>
          <a:p>
            <a:r>
              <a:rPr lang="zh-CN" altLang="en-US" sz="4000" b="1" dirty="0" smtClean="0">
                <a:solidFill>
                  <a:srgbClr val="FF0000"/>
                </a:solidFill>
                <a:latin typeface="微软雅黑" panose="020B0503020204020204" charset="-122"/>
                <a:ea typeface="微软雅黑" panose="020B0503020204020204" charset="-122"/>
                <a:cs typeface="微软雅黑" panose="020B0503020204020204" charset="-122"/>
                <a:sym typeface="+mn-ea"/>
              </a:rPr>
              <a:t>多维动态规划应用举例</a:t>
            </a:r>
            <a:r>
              <a:rPr lang="en-US" altLang="zh-CN" sz="4000" b="1" dirty="0" smtClean="0">
                <a:solidFill>
                  <a:srgbClr val="FF0000"/>
                </a:solidFill>
                <a:latin typeface="微软雅黑" panose="020B0503020204020204" charset="-122"/>
                <a:ea typeface="微软雅黑" panose="020B0503020204020204" charset="-122"/>
                <a:cs typeface="微软雅黑" panose="020B0503020204020204" charset="-122"/>
              </a:rPr>
              <a:t>—</a:t>
            </a:r>
            <a:r>
              <a:rPr lang="zh-CN" altLang="en-US" sz="4000" b="1" dirty="0" smtClean="0">
                <a:solidFill>
                  <a:srgbClr val="FF0000"/>
                </a:solidFill>
                <a:latin typeface="微软雅黑" panose="020B0503020204020204" charset="-122"/>
                <a:ea typeface="微软雅黑" panose="020B0503020204020204" charset="-122"/>
                <a:cs typeface="微软雅黑" panose="020B0503020204020204" charset="-122"/>
              </a:rPr>
              <a:t>传纸条 </a:t>
            </a:r>
            <a:endParaRPr lang="zh-CN" altLang="en-US" sz="4000" b="1"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539750" y="3283585"/>
            <a:ext cx="5629275" cy="3267075"/>
          </a:xfrm>
          <a:prstGeom prst="rect">
            <a:avLst/>
          </a:prstGeom>
        </p:spPr>
      </p:pic>
      <p:grpSp>
        <p:nvGrpSpPr>
          <p:cNvPr id="31" name="组合 30"/>
          <p:cNvGrpSpPr/>
          <p:nvPr/>
        </p:nvGrpSpPr>
        <p:grpSpPr>
          <a:xfrm>
            <a:off x="98425" y="2834005"/>
            <a:ext cx="8573770" cy="3821430"/>
            <a:chOff x="155" y="4463"/>
            <a:chExt cx="13502" cy="6018"/>
          </a:xfrm>
        </p:grpSpPr>
        <p:sp>
          <p:nvSpPr>
            <p:cNvPr id="75779" name="Line 19"/>
            <p:cNvSpPr>
              <a:spLocks noChangeShapeType="1"/>
            </p:cNvSpPr>
            <p:nvPr/>
          </p:nvSpPr>
          <p:spPr bwMode="auto">
            <a:xfrm>
              <a:off x="155" y="10409"/>
              <a:ext cx="10520" cy="1"/>
            </a:xfrm>
            <a:prstGeom prst="line">
              <a:avLst/>
            </a:prstGeom>
            <a:noFill/>
            <a:ln w="38100">
              <a:solidFill>
                <a:schemeClr val="tx1"/>
              </a:solidFill>
              <a:round/>
              <a:tailEnd type="triangle" w="med" len="med"/>
            </a:ln>
          </p:spPr>
          <p:txBody>
            <a:bodyPr/>
            <a:p>
              <a:endParaRPr lang="zh-CN" altLang="en-US"/>
            </a:p>
          </p:txBody>
        </p:sp>
        <p:sp>
          <p:nvSpPr>
            <p:cNvPr id="75832" name="Text Box 72"/>
            <p:cNvSpPr txBox="1">
              <a:spLocks noChangeArrowheads="1"/>
            </p:cNvSpPr>
            <p:nvPr/>
          </p:nvSpPr>
          <p:spPr bwMode="auto">
            <a:xfrm>
              <a:off x="10829" y="9369"/>
              <a:ext cx="2829" cy="1113"/>
            </a:xfrm>
            <a:prstGeom prst="rect">
              <a:avLst/>
            </a:prstGeom>
            <a:noFill/>
            <a:ln w="9525">
              <a:noFill/>
              <a:miter lim="800000"/>
            </a:ln>
          </p:spPr>
          <p:txBody>
            <a:bodyPr wrap="square">
              <a:spAutoFit/>
            </a:bodyPr>
            <a:p>
              <a:pPr algn="ctr"/>
              <a:r>
                <a:rPr lang="zh-CN" altLang="en-US" sz="2000" b="0">
                  <a:latin typeface="华文中宋" panose="02010600040101010101" charset="-122"/>
                  <a:ea typeface="华文中宋" panose="02010600040101010101" charset="-122"/>
                </a:rPr>
                <a:t>动态规划方向</a:t>
              </a:r>
              <a:endParaRPr lang="zh-CN" altLang="en-US" sz="2000" b="0">
                <a:latin typeface="华文中宋" panose="02010600040101010101" charset="-122"/>
                <a:ea typeface="华文中宋" panose="02010600040101010101" charset="-122"/>
              </a:endParaRPr>
            </a:p>
            <a:p>
              <a:pPr algn="ctr"/>
              <a:r>
                <a:rPr lang="zh-CN" altLang="en-US" sz="2000" b="0">
                  <a:latin typeface="华文中宋" panose="02010600040101010101" charset="-122"/>
                  <a:ea typeface="华文中宋" panose="02010600040101010101" charset="-122"/>
                </a:rPr>
                <a:t>（按阶段</a:t>
              </a:r>
              <a:r>
                <a:rPr lang="zh-CN" altLang="en-US" sz="2000" b="0">
                  <a:latin typeface="华文中宋" panose="02010600040101010101" charset="-122"/>
                  <a:ea typeface="华文中宋" panose="02010600040101010101" charset="-122"/>
                </a:rPr>
                <a:t>划分）</a:t>
              </a:r>
              <a:endParaRPr lang="zh-CN" altLang="en-US" sz="2000" b="0">
                <a:latin typeface="华文中宋" panose="02010600040101010101" charset="-122"/>
                <a:ea typeface="华文中宋" panose="02010600040101010101" charset="-122"/>
              </a:endParaRPr>
            </a:p>
          </p:txBody>
        </p:sp>
        <p:sp>
          <p:nvSpPr>
            <p:cNvPr id="26" name="矩形 25"/>
            <p:cNvSpPr/>
            <p:nvPr/>
          </p:nvSpPr>
          <p:spPr>
            <a:xfrm>
              <a:off x="757" y="5158"/>
              <a:ext cx="777" cy="5240"/>
            </a:xfrm>
            <a:prstGeom prst="rect">
              <a:avLst/>
            </a:prstGeom>
            <a:noFill/>
            <a:ln w="12700" cmpd="sng">
              <a:solidFill>
                <a:schemeClr val="accent1">
                  <a:shade val="50000"/>
                </a:schemeClr>
              </a:solidFill>
              <a:prstDash val="sysDash"/>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solidFill>
                  <a:schemeClr val="tx2"/>
                </a:solidFill>
              </a:endParaRPr>
            </a:p>
          </p:txBody>
        </p:sp>
        <p:sp>
          <p:nvSpPr>
            <p:cNvPr id="6" name="文本框 5"/>
            <p:cNvSpPr txBox="1"/>
            <p:nvPr/>
          </p:nvSpPr>
          <p:spPr>
            <a:xfrm>
              <a:off x="510" y="4466"/>
              <a:ext cx="1345" cy="580"/>
            </a:xfrm>
            <a:prstGeom prst="rect">
              <a:avLst/>
            </a:prstGeom>
            <a:noFill/>
          </p:spPr>
          <p:txBody>
            <a:bodyPr wrap="square" rtlCol="0">
              <a:spAutoFit/>
            </a:bodyPr>
            <a:p>
              <a:pPr algn="ctr"/>
              <a:r>
                <a:rPr lang="zh-CN" altLang="en-US">
                  <a:solidFill>
                    <a:schemeClr val="tx2"/>
                  </a:solidFill>
                </a:rPr>
                <a:t>阶段</a:t>
              </a:r>
              <a:r>
                <a:rPr lang="en-US" altLang="zh-CN">
                  <a:solidFill>
                    <a:schemeClr val="tx2"/>
                  </a:solidFill>
                </a:rPr>
                <a:t>1</a:t>
              </a:r>
              <a:endParaRPr lang="en-US" altLang="zh-CN">
                <a:solidFill>
                  <a:schemeClr val="tx2"/>
                </a:solidFill>
              </a:endParaRPr>
            </a:p>
          </p:txBody>
        </p:sp>
        <p:sp>
          <p:nvSpPr>
            <p:cNvPr id="7" name="矩形 6"/>
            <p:cNvSpPr/>
            <p:nvPr/>
          </p:nvSpPr>
          <p:spPr>
            <a:xfrm>
              <a:off x="2313" y="5175"/>
              <a:ext cx="777" cy="5197"/>
            </a:xfrm>
            <a:prstGeom prst="rect">
              <a:avLst/>
            </a:prstGeom>
            <a:noFill/>
            <a:ln w="12700" cmpd="sng">
              <a:solidFill>
                <a:schemeClr val="accent1">
                  <a:shade val="50000"/>
                </a:schemeClr>
              </a:solidFill>
              <a:prstDash val="sysDash"/>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solidFill>
                  <a:schemeClr val="tx2"/>
                </a:solidFill>
              </a:endParaRPr>
            </a:p>
          </p:txBody>
        </p:sp>
        <p:sp>
          <p:nvSpPr>
            <p:cNvPr id="8" name="文本框 7"/>
            <p:cNvSpPr txBox="1"/>
            <p:nvPr/>
          </p:nvSpPr>
          <p:spPr>
            <a:xfrm>
              <a:off x="2064" y="4463"/>
              <a:ext cx="1345" cy="580"/>
            </a:xfrm>
            <a:prstGeom prst="rect">
              <a:avLst/>
            </a:prstGeom>
            <a:noFill/>
          </p:spPr>
          <p:txBody>
            <a:bodyPr wrap="square" rtlCol="0">
              <a:spAutoFit/>
            </a:bodyPr>
            <a:p>
              <a:pPr algn="ctr"/>
              <a:r>
                <a:rPr lang="zh-CN" altLang="en-US">
                  <a:solidFill>
                    <a:schemeClr val="tx2"/>
                  </a:solidFill>
                </a:rPr>
                <a:t>阶段</a:t>
              </a:r>
              <a:r>
                <a:rPr lang="en-US" altLang="zh-CN">
                  <a:solidFill>
                    <a:schemeClr val="tx2"/>
                  </a:solidFill>
                </a:rPr>
                <a:t>2</a:t>
              </a:r>
              <a:endParaRPr lang="en-US" altLang="zh-CN">
                <a:solidFill>
                  <a:schemeClr val="tx2"/>
                </a:solidFill>
              </a:endParaRPr>
            </a:p>
          </p:txBody>
        </p:sp>
        <p:sp>
          <p:nvSpPr>
            <p:cNvPr id="9" name="矩形 8"/>
            <p:cNvSpPr/>
            <p:nvPr/>
          </p:nvSpPr>
          <p:spPr>
            <a:xfrm>
              <a:off x="4573" y="5175"/>
              <a:ext cx="777" cy="5197"/>
            </a:xfrm>
            <a:prstGeom prst="rect">
              <a:avLst/>
            </a:prstGeom>
            <a:noFill/>
            <a:ln w="12700" cmpd="sng">
              <a:solidFill>
                <a:schemeClr val="accent1">
                  <a:shade val="50000"/>
                </a:schemeClr>
              </a:solidFill>
              <a:prstDash val="sysDash"/>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solidFill>
                  <a:schemeClr val="tx2"/>
                </a:solidFill>
              </a:endParaRPr>
            </a:p>
          </p:txBody>
        </p:sp>
        <p:sp>
          <p:nvSpPr>
            <p:cNvPr id="10" name="文本框 9"/>
            <p:cNvSpPr txBox="1"/>
            <p:nvPr/>
          </p:nvSpPr>
          <p:spPr>
            <a:xfrm>
              <a:off x="4324" y="4463"/>
              <a:ext cx="1345" cy="580"/>
            </a:xfrm>
            <a:prstGeom prst="rect">
              <a:avLst/>
            </a:prstGeom>
            <a:noFill/>
          </p:spPr>
          <p:txBody>
            <a:bodyPr wrap="square" rtlCol="0">
              <a:spAutoFit/>
            </a:bodyPr>
            <a:p>
              <a:pPr algn="ctr"/>
              <a:r>
                <a:rPr lang="zh-CN" altLang="en-US">
                  <a:solidFill>
                    <a:schemeClr val="tx2"/>
                  </a:solidFill>
                </a:rPr>
                <a:t>阶段</a:t>
              </a:r>
              <a:r>
                <a:rPr lang="en-US" altLang="zh-CN">
                  <a:solidFill>
                    <a:schemeClr val="tx2"/>
                  </a:solidFill>
                </a:rPr>
                <a:t>3</a:t>
              </a:r>
              <a:endParaRPr lang="en-US" altLang="zh-CN">
                <a:solidFill>
                  <a:schemeClr val="tx2"/>
                </a:solidFill>
              </a:endParaRPr>
            </a:p>
          </p:txBody>
        </p:sp>
        <p:sp>
          <p:nvSpPr>
            <p:cNvPr id="11" name="矩形 10"/>
            <p:cNvSpPr/>
            <p:nvPr/>
          </p:nvSpPr>
          <p:spPr>
            <a:xfrm>
              <a:off x="6720" y="5175"/>
              <a:ext cx="777" cy="5197"/>
            </a:xfrm>
            <a:prstGeom prst="rect">
              <a:avLst/>
            </a:prstGeom>
            <a:noFill/>
            <a:ln w="12700" cmpd="sng">
              <a:solidFill>
                <a:schemeClr val="accent1">
                  <a:shade val="50000"/>
                </a:schemeClr>
              </a:solidFill>
              <a:prstDash val="sysDash"/>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solidFill>
                  <a:schemeClr val="tx2"/>
                </a:solidFill>
              </a:endParaRPr>
            </a:p>
          </p:txBody>
        </p:sp>
        <p:sp>
          <p:nvSpPr>
            <p:cNvPr id="12" name="文本框 11"/>
            <p:cNvSpPr txBox="1"/>
            <p:nvPr/>
          </p:nvSpPr>
          <p:spPr>
            <a:xfrm>
              <a:off x="6471" y="4463"/>
              <a:ext cx="1345" cy="580"/>
            </a:xfrm>
            <a:prstGeom prst="rect">
              <a:avLst/>
            </a:prstGeom>
            <a:noFill/>
          </p:spPr>
          <p:txBody>
            <a:bodyPr wrap="square" rtlCol="0">
              <a:spAutoFit/>
            </a:bodyPr>
            <a:p>
              <a:pPr algn="ctr"/>
              <a:r>
                <a:rPr lang="zh-CN" altLang="en-US">
                  <a:solidFill>
                    <a:schemeClr val="tx2"/>
                  </a:solidFill>
                </a:rPr>
                <a:t>阶段</a:t>
              </a:r>
              <a:r>
                <a:rPr lang="en-US" altLang="zh-CN">
                  <a:solidFill>
                    <a:schemeClr val="tx2"/>
                  </a:solidFill>
                </a:rPr>
                <a:t>4</a:t>
              </a:r>
              <a:endParaRPr lang="en-US" altLang="zh-CN">
                <a:solidFill>
                  <a:schemeClr val="tx2"/>
                </a:solidFill>
              </a:endParaRPr>
            </a:p>
          </p:txBody>
        </p:sp>
        <p:sp>
          <p:nvSpPr>
            <p:cNvPr id="13" name="矩形 12"/>
            <p:cNvSpPr/>
            <p:nvPr/>
          </p:nvSpPr>
          <p:spPr>
            <a:xfrm>
              <a:off x="8980" y="5175"/>
              <a:ext cx="777" cy="5197"/>
            </a:xfrm>
            <a:prstGeom prst="rect">
              <a:avLst/>
            </a:prstGeom>
            <a:noFill/>
            <a:ln w="12700" cmpd="sng">
              <a:solidFill>
                <a:schemeClr val="accent1">
                  <a:shade val="50000"/>
                </a:schemeClr>
              </a:solidFill>
              <a:prstDash val="sysDash"/>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solidFill>
                  <a:schemeClr val="tx2"/>
                </a:solidFill>
              </a:endParaRPr>
            </a:p>
          </p:txBody>
        </p:sp>
        <p:sp>
          <p:nvSpPr>
            <p:cNvPr id="14" name="文本框 13"/>
            <p:cNvSpPr txBox="1"/>
            <p:nvPr/>
          </p:nvSpPr>
          <p:spPr>
            <a:xfrm>
              <a:off x="8731" y="4463"/>
              <a:ext cx="1345" cy="580"/>
            </a:xfrm>
            <a:prstGeom prst="rect">
              <a:avLst/>
            </a:prstGeom>
            <a:noFill/>
          </p:spPr>
          <p:txBody>
            <a:bodyPr wrap="square" rtlCol="0">
              <a:spAutoFit/>
            </a:bodyPr>
            <a:p>
              <a:pPr algn="ctr"/>
              <a:r>
                <a:rPr lang="zh-CN" altLang="en-US">
                  <a:solidFill>
                    <a:schemeClr val="tx2"/>
                  </a:solidFill>
                </a:rPr>
                <a:t>阶段</a:t>
              </a:r>
              <a:r>
                <a:rPr lang="en-US" altLang="zh-CN">
                  <a:solidFill>
                    <a:schemeClr val="tx2"/>
                  </a:solidFill>
                </a:rPr>
                <a:t>5</a:t>
              </a:r>
              <a:endParaRPr lang="en-US" altLang="zh-CN">
                <a:solidFill>
                  <a:schemeClr val="tx2"/>
                </a:solidFill>
              </a:endParaRPr>
            </a:p>
          </p:txBody>
        </p:sp>
        <p:sp>
          <p:nvSpPr>
            <p:cNvPr id="75834" name="Text Box 74"/>
            <p:cNvSpPr txBox="1">
              <a:spLocks noChangeArrowheads="1"/>
            </p:cNvSpPr>
            <p:nvPr/>
          </p:nvSpPr>
          <p:spPr bwMode="auto">
            <a:xfrm>
              <a:off x="402" y="9406"/>
              <a:ext cx="1440" cy="919"/>
            </a:xfrm>
            <a:prstGeom prst="rect">
              <a:avLst/>
            </a:prstGeom>
            <a:noFill/>
            <a:ln w="9525">
              <a:noFill/>
              <a:miter lim="800000"/>
            </a:ln>
          </p:spPr>
          <p:txBody>
            <a:bodyPr>
              <a:spAutoFit/>
            </a:bodyPr>
            <a:p>
              <a:pPr algn="ctr"/>
              <a:r>
                <a:rPr lang="zh-CN" altLang="en-US" sz="1600" b="0">
                  <a:solidFill>
                    <a:schemeClr val="tx2"/>
                  </a:solidFill>
                  <a:latin typeface="华文中宋" panose="02010600040101010101" charset="-122"/>
                  <a:ea typeface="华文中宋" panose="02010600040101010101" charset="-122"/>
                </a:rPr>
                <a:t>初始</a:t>
              </a:r>
              <a:endParaRPr lang="zh-CN" altLang="en-US" sz="1600" b="0">
                <a:solidFill>
                  <a:schemeClr val="tx2"/>
                </a:solidFill>
                <a:latin typeface="华文中宋" panose="02010600040101010101" charset="-122"/>
                <a:ea typeface="华文中宋" panose="02010600040101010101" charset="-122"/>
              </a:endParaRPr>
            </a:p>
            <a:p>
              <a:pPr algn="ctr"/>
              <a:r>
                <a:rPr lang="zh-CN" altLang="en-US" sz="1600" b="0">
                  <a:solidFill>
                    <a:schemeClr val="tx2"/>
                  </a:solidFill>
                  <a:latin typeface="华文中宋" panose="02010600040101010101" charset="-122"/>
                  <a:ea typeface="华文中宋" panose="02010600040101010101" charset="-122"/>
                </a:rPr>
                <a:t>阶段</a:t>
              </a:r>
              <a:endParaRPr lang="zh-CN" altLang="en-US" sz="1600" b="0">
                <a:solidFill>
                  <a:schemeClr val="tx2"/>
                </a:solidFill>
                <a:latin typeface="华文中宋" panose="02010600040101010101" charset="-122"/>
                <a:ea typeface="华文中宋" panose="02010600040101010101" charset="-122"/>
              </a:endParaRPr>
            </a:p>
          </p:txBody>
        </p:sp>
        <p:sp>
          <p:nvSpPr>
            <p:cNvPr id="17" name="Text Box 74"/>
            <p:cNvSpPr txBox="1">
              <a:spLocks noChangeArrowheads="1"/>
            </p:cNvSpPr>
            <p:nvPr/>
          </p:nvSpPr>
          <p:spPr bwMode="auto">
            <a:xfrm>
              <a:off x="8625" y="9380"/>
              <a:ext cx="1440" cy="919"/>
            </a:xfrm>
            <a:prstGeom prst="rect">
              <a:avLst/>
            </a:prstGeom>
            <a:noFill/>
            <a:ln w="9525">
              <a:noFill/>
              <a:miter lim="800000"/>
            </a:ln>
          </p:spPr>
          <p:txBody>
            <a:bodyPr>
              <a:spAutoFit/>
            </a:bodyPr>
            <a:p>
              <a:pPr algn="ctr"/>
              <a:r>
                <a:rPr lang="zh-CN" altLang="en-US" sz="1600" b="0">
                  <a:solidFill>
                    <a:schemeClr val="tx2"/>
                  </a:solidFill>
                  <a:latin typeface="华文中宋" panose="02010600040101010101" charset="-122"/>
                  <a:ea typeface="华文中宋" panose="02010600040101010101" charset="-122"/>
                </a:rPr>
                <a:t>目标</a:t>
              </a:r>
              <a:endParaRPr lang="zh-CN" altLang="en-US" sz="1600" b="0">
                <a:solidFill>
                  <a:schemeClr val="tx2"/>
                </a:solidFill>
                <a:latin typeface="华文中宋" panose="02010600040101010101" charset="-122"/>
                <a:ea typeface="华文中宋" panose="02010600040101010101" charset="-122"/>
              </a:endParaRPr>
            </a:p>
            <a:p>
              <a:pPr algn="ctr"/>
              <a:r>
                <a:rPr lang="zh-CN" altLang="en-US" sz="1600" b="0">
                  <a:solidFill>
                    <a:schemeClr val="tx2"/>
                  </a:solidFill>
                  <a:latin typeface="华文中宋" panose="02010600040101010101" charset="-122"/>
                  <a:ea typeface="华文中宋" panose="02010600040101010101" charset="-122"/>
                </a:rPr>
                <a:t>阶段</a:t>
              </a:r>
              <a:endParaRPr lang="zh-CN" altLang="en-US" sz="1600" b="0">
                <a:solidFill>
                  <a:schemeClr val="tx2"/>
                </a:solidFill>
                <a:latin typeface="华文中宋" panose="02010600040101010101" charset="-122"/>
                <a:ea typeface="华文中宋" panose="02010600040101010101" charset="-122"/>
              </a:endParaRPr>
            </a:p>
          </p:txBody>
        </p:sp>
      </p:grpSp>
      <p:sp>
        <p:nvSpPr>
          <p:cNvPr id="20" name="内容占位符 2"/>
          <p:cNvSpPr>
            <a:spLocks noGrp="1"/>
          </p:cNvSpPr>
          <p:nvPr/>
        </p:nvSpPr>
        <p:spPr>
          <a:xfrm>
            <a:off x="179705" y="332740"/>
            <a:ext cx="8643620" cy="190881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2800">
                <a:solidFill>
                  <a:schemeClr val="tx2"/>
                </a:solidFill>
                <a:latin typeface="Verdana" panose="020B0604030504040204" pitchFamily="34" charset="0"/>
                <a:ea typeface="华文中宋" panose="02010600040101010101" charset="-122"/>
                <a:cs typeface="Verdana" panose="020B0604030504040204" pitchFamily="34"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2"/>
                </a:solidFill>
                <a:latin typeface="Verdana" panose="020B0604030504040204" pitchFamily="34" charset="0"/>
                <a:ea typeface="华文中宋" panose="02010600040101010101" charset="-122"/>
                <a:cs typeface="Verdana" panose="020B0604030504040204" pitchFamily="34" charset="0"/>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000">
                <a:solidFill>
                  <a:schemeClr val="tx2"/>
                </a:solidFill>
                <a:latin typeface="Verdana" panose="020B0604030504040204" pitchFamily="34" charset="0"/>
                <a:ea typeface="华文中宋" panose="02010600040101010101" charset="-122"/>
                <a:cs typeface="Verdana" panose="020B0604030504040204" pitchFamily="34" charset="0"/>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2"/>
                </a:solidFill>
                <a:latin typeface="Verdana" panose="020B0604030504040204" pitchFamily="34" charset="0"/>
                <a:ea typeface="华文中宋" panose="02010600040101010101" charset="-122"/>
                <a:cs typeface="Verdana" panose="020B0604030504040204" pitchFamily="34" charset="0"/>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2"/>
                </a:solidFill>
                <a:latin typeface="Verdana" panose="020B0604030504040204" pitchFamily="34" charset="0"/>
                <a:ea typeface="华文中宋" panose="02010600040101010101" charset="-122"/>
                <a:cs typeface="Verdana" panose="020B0604030504040204" pitchFamily="34" charset="0"/>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buFont typeface="Wingdings" panose="05000000000000000000" pitchFamily="2" charset="2"/>
              <a:buNone/>
            </a:pPr>
            <a:r>
              <a:rPr kumimoji="0" lang="zh-CN" altLang="en-US" sz="2400" b="1" smtClean="0">
                <a:solidFill>
                  <a:srgbClr val="FF0000"/>
                </a:solidFill>
                <a:latin typeface="微软雅黑" panose="020B0503020204020204" charset="-122"/>
                <a:ea typeface="微软雅黑" panose="020B0503020204020204" charset="-122"/>
                <a:cs typeface="微软雅黑" panose="020B0503020204020204" charset="-122"/>
              </a:rPr>
              <a:t>状态表示：</a:t>
            </a:r>
            <a:r>
              <a:rPr kumimoji="0" lang="en-US" altLang="zh-CN" sz="2400" smtClean="0">
                <a:solidFill>
                  <a:schemeClr val="tx1"/>
                </a:solidFill>
                <a:latin typeface="微软雅黑" panose="020B0503020204020204" charset="-122"/>
                <a:ea typeface="微软雅黑" panose="020B0503020204020204" charset="-122"/>
                <a:cs typeface="微软雅黑" panose="020B0503020204020204" charset="-122"/>
              </a:rPr>
              <a:t>设 dis[ </a:t>
            </a:r>
            <a:r>
              <a:rPr kumimoji="0" lang="en-US" altLang="zh-CN" sz="2400" b="1" smtClean="0">
                <a:solidFill>
                  <a:schemeClr val="tx1"/>
                </a:solidFill>
                <a:latin typeface="微软雅黑" panose="020B0503020204020204" charset="-122"/>
                <a:ea typeface="微软雅黑" panose="020B0503020204020204" charset="-122"/>
                <a:cs typeface="微软雅黑" panose="020B0503020204020204" charset="-122"/>
              </a:rPr>
              <a:t>i</a:t>
            </a:r>
            <a:r>
              <a:rPr kumimoji="0" lang="en-US" altLang="zh-CN" sz="2400" smtClean="0">
                <a:solidFill>
                  <a:schemeClr val="tx1"/>
                </a:solidFill>
                <a:latin typeface="微软雅黑" panose="020B0503020204020204" charset="-122"/>
                <a:ea typeface="微软雅黑" panose="020B0503020204020204" charset="-122"/>
                <a:cs typeface="微软雅黑" panose="020B0503020204020204" charset="-122"/>
              </a:rPr>
              <a:t> ] 表示</a:t>
            </a:r>
            <a:r>
              <a:rPr kumimoji="0" lang="zh-CN" altLang="en-US" sz="2400" smtClean="0">
                <a:solidFill>
                  <a:schemeClr val="tx1"/>
                </a:solidFill>
                <a:latin typeface="微软雅黑" panose="020B0503020204020204" charset="-122"/>
                <a:ea typeface="微软雅黑" panose="020B0503020204020204" charset="-122"/>
                <a:cs typeface="微软雅黑" panose="020B0503020204020204" charset="-122"/>
              </a:rPr>
              <a:t>从顶</a:t>
            </a:r>
            <a:r>
              <a:rPr kumimoji="0" lang="zh-CN" altLang="zh-CN" sz="2400" smtClean="0">
                <a:solidFill>
                  <a:schemeClr val="tx1"/>
                </a:solidFill>
                <a:latin typeface="微软雅黑" panose="020B0503020204020204" charset="-122"/>
                <a:ea typeface="微软雅黑" panose="020B0503020204020204" charset="-122"/>
                <a:cs typeface="微软雅黑" panose="020B0503020204020204" charset="-122"/>
              </a:rPr>
              <a:t>点</a:t>
            </a:r>
            <a:r>
              <a:rPr kumimoji="0" lang="en-US" altLang="zh-CN" sz="2400" smtClean="0">
                <a:solidFill>
                  <a:schemeClr val="tx1"/>
                </a:solidFill>
                <a:latin typeface="微软雅黑" panose="020B0503020204020204" charset="-122"/>
                <a:ea typeface="微软雅黑" panose="020B0503020204020204" charset="-122"/>
                <a:cs typeface="微软雅黑" panose="020B0503020204020204" charset="-122"/>
              </a:rPr>
              <a:t> 1 到</a:t>
            </a:r>
            <a:r>
              <a:rPr kumimoji="0" lang="zh-CN" altLang="en-US" sz="2400" smtClean="0">
                <a:solidFill>
                  <a:schemeClr val="tx1"/>
                </a:solidFill>
                <a:latin typeface="微软雅黑" panose="020B0503020204020204" charset="-122"/>
                <a:ea typeface="微软雅黑" panose="020B0503020204020204" charset="-122"/>
                <a:cs typeface="微软雅黑" panose="020B0503020204020204" charset="-122"/>
              </a:rPr>
              <a:t>顶</a:t>
            </a:r>
            <a:r>
              <a:rPr kumimoji="0" lang="zh-CN" altLang="zh-CN" sz="2400" smtClean="0">
                <a:solidFill>
                  <a:schemeClr val="tx1"/>
                </a:solidFill>
                <a:latin typeface="微软雅黑" panose="020B0503020204020204" charset="-122"/>
                <a:ea typeface="微软雅黑" panose="020B0503020204020204" charset="-122"/>
                <a:cs typeface="微软雅黑" panose="020B0503020204020204" charset="-122"/>
              </a:rPr>
              <a:t>点</a:t>
            </a:r>
            <a:r>
              <a:rPr kumimoji="0" lang="en-US" altLang="zh-CN" sz="2400" smtClean="0">
                <a:solidFill>
                  <a:schemeClr val="tx1"/>
                </a:solidFill>
                <a:latin typeface="微软雅黑" panose="020B0503020204020204" charset="-122"/>
                <a:ea typeface="微软雅黑" panose="020B0503020204020204" charset="-122"/>
                <a:cs typeface="微软雅黑" panose="020B0503020204020204" charset="-122"/>
              </a:rPr>
              <a:t> i 的最短</a:t>
            </a:r>
            <a:r>
              <a:rPr kumimoji="0" lang="zh-CN" altLang="en-US" sz="2400" smtClean="0">
                <a:solidFill>
                  <a:schemeClr val="tx1"/>
                </a:solidFill>
                <a:latin typeface="微软雅黑" panose="020B0503020204020204" charset="-122"/>
                <a:ea typeface="微软雅黑" panose="020B0503020204020204" charset="-122"/>
                <a:cs typeface="微软雅黑" panose="020B0503020204020204" charset="-122"/>
              </a:rPr>
              <a:t>距离，</a:t>
            </a:r>
            <a:r>
              <a:rPr kumimoji="0" lang="zh-CN" altLang="en-US" sz="2400" smtClean="0">
                <a:solidFill>
                  <a:schemeClr val="tx1"/>
                </a:solidFill>
                <a:latin typeface="微软雅黑" panose="020B0503020204020204" charset="-122"/>
                <a:ea typeface="微软雅黑" panose="020B0503020204020204" charset="-122"/>
                <a:cs typeface="微软雅黑" panose="020B0503020204020204" charset="-122"/>
              </a:rPr>
              <a:t>则：</a:t>
            </a:r>
            <a:endParaRPr kumimoji="0" lang="zh-CN" altLang="en-US" sz="2400" smtClean="0">
              <a:solidFill>
                <a:schemeClr val="tx1"/>
              </a:solidFill>
              <a:latin typeface="微软雅黑" panose="020B0503020204020204" charset="-122"/>
              <a:ea typeface="微软雅黑" panose="020B0503020204020204" charset="-122"/>
              <a:cs typeface="微软雅黑" panose="020B0503020204020204" charset="-122"/>
            </a:endParaRPr>
          </a:p>
          <a:p>
            <a:pPr eaLnBrk="1" hangingPunct="1">
              <a:buFont typeface="Wingdings" panose="05000000000000000000" pitchFamily="2" charset="2"/>
              <a:buNone/>
            </a:pPr>
            <a:r>
              <a:rPr kumimoji="0" lang="en-US" altLang="zh-CN" sz="2400" smtClean="0">
                <a:solidFill>
                  <a:schemeClr val="tx1"/>
                </a:solidFill>
                <a:latin typeface="微软雅黑" panose="020B0503020204020204" charset="-122"/>
                <a:ea typeface="微软雅黑" panose="020B0503020204020204" charset="-122"/>
                <a:cs typeface="微软雅黑" panose="020B0503020204020204" charset="-122"/>
              </a:rPr>
              <a:t>                 </a:t>
            </a:r>
            <a:r>
              <a:rPr kumimoji="0" lang="en-US" altLang="zh-CN" sz="2400" smtClean="0">
                <a:solidFill>
                  <a:schemeClr val="tx1"/>
                </a:solidFill>
                <a:latin typeface="微软雅黑" panose="020B0503020204020204" charset="-122"/>
                <a:ea typeface="微软雅黑" panose="020B0503020204020204" charset="-122"/>
                <a:cs typeface="微软雅黑" panose="020B0503020204020204" charset="-122"/>
              </a:rPr>
              <a:t>dis[ 1 ] = 0</a:t>
            </a:r>
            <a:endParaRPr kumimoji="0" lang="en-US" altLang="zh-CN" sz="2400" smtClean="0">
              <a:solidFill>
                <a:schemeClr val="tx1"/>
              </a:solidFill>
              <a:latin typeface="微软雅黑" panose="020B0503020204020204" charset="-122"/>
              <a:ea typeface="微软雅黑" panose="020B0503020204020204" charset="-122"/>
              <a:cs typeface="微软雅黑" panose="020B0503020204020204" charset="-122"/>
            </a:endParaRPr>
          </a:p>
          <a:p>
            <a:pPr eaLnBrk="1" hangingPunct="1">
              <a:buFont typeface="Wingdings" panose="05000000000000000000" pitchFamily="2" charset="2"/>
              <a:buNone/>
            </a:pPr>
            <a:r>
              <a:rPr kumimoji="0" lang="en-US" altLang="zh-CN" sz="2400" smtClean="0">
                <a:solidFill>
                  <a:schemeClr val="tx1"/>
                </a:solidFill>
                <a:latin typeface="微软雅黑" panose="020B0503020204020204" charset="-122"/>
                <a:ea typeface="微软雅黑" panose="020B0503020204020204" charset="-122"/>
                <a:cs typeface="微软雅黑" panose="020B0503020204020204" charset="-122"/>
              </a:rPr>
              <a:t>                 </a:t>
            </a:r>
            <a:r>
              <a:rPr kumimoji="0" lang="en-US" altLang="zh-CN" sz="2400" smtClean="0">
                <a:solidFill>
                  <a:srgbClr val="FF0000"/>
                </a:solidFill>
                <a:latin typeface="微软雅黑" panose="020B0503020204020204" charset="-122"/>
                <a:ea typeface="微软雅黑" panose="020B0503020204020204" charset="-122"/>
                <a:cs typeface="微软雅黑" panose="020B0503020204020204" charset="-122"/>
              </a:rPr>
              <a:t>dis[ i ] = min{ dis[ j ]+map[j][i]}</a:t>
            </a:r>
            <a:endParaRPr kumimoji="0" lang="en-US" altLang="zh-CN" sz="2400" smtClean="0">
              <a:solidFill>
                <a:srgbClr val="FF0000"/>
              </a:solidFill>
              <a:latin typeface="微软雅黑" panose="020B0503020204020204" charset="-122"/>
              <a:ea typeface="微软雅黑" panose="020B0503020204020204" charset="-122"/>
              <a:cs typeface="微软雅黑" panose="020B0503020204020204" charset="-122"/>
            </a:endParaRPr>
          </a:p>
          <a:p>
            <a:pPr eaLnBrk="1" hangingPunct="1">
              <a:buFont typeface="Wingdings" panose="05000000000000000000" pitchFamily="2" charset="2"/>
              <a:buNone/>
            </a:pPr>
            <a:r>
              <a:rPr kumimoji="0" lang="en-US" altLang="zh-CN" sz="2400" smtClean="0">
                <a:solidFill>
                  <a:schemeClr val="tx1"/>
                </a:solidFill>
                <a:latin typeface="微软雅黑" panose="020B0503020204020204" charset="-122"/>
                <a:ea typeface="微软雅黑" panose="020B0503020204020204" charset="-122"/>
                <a:cs typeface="微软雅黑" panose="020B0503020204020204" charset="-122"/>
              </a:rPr>
              <a:t>                               (</a:t>
            </a:r>
            <a:r>
              <a:rPr kumimoji="0" lang="en-US" altLang="zh-CN" sz="2400" u="sng" smtClean="0">
                <a:solidFill>
                  <a:schemeClr val="tx2"/>
                </a:solidFill>
                <a:latin typeface="微软雅黑" panose="020B0503020204020204" charset="-122"/>
                <a:ea typeface="微软雅黑" panose="020B0503020204020204" charset="-122"/>
                <a:cs typeface="微软雅黑" panose="020B0503020204020204" charset="-122"/>
              </a:rPr>
              <a:t>i</a:t>
            </a:r>
            <a:r>
              <a:rPr kumimoji="0" lang="zh-CN" altLang="en-US" sz="2400" u="sng" smtClean="0">
                <a:solidFill>
                  <a:schemeClr val="tx2"/>
                </a:solidFill>
                <a:latin typeface="微软雅黑" panose="020B0503020204020204" charset="-122"/>
                <a:ea typeface="微软雅黑" panose="020B0503020204020204" charset="-122"/>
                <a:cs typeface="微软雅黑" panose="020B0503020204020204" charset="-122"/>
              </a:rPr>
              <a:t>从</a:t>
            </a:r>
            <a:r>
              <a:rPr kumimoji="0" lang="en-US" altLang="zh-CN" sz="2400" u="sng" smtClean="0">
                <a:solidFill>
                  <a:schemeClr val="tx2"/>
                </a:solidFill>
                <a:latin typeface="微软雅黑" panose="020B0503020204020204" charset="-122"/>
                <a:ea typeface="微软雅黑" panose="020B0503020204020204" charset="-122"/>
                <a:cs typeface="微软雅黑" panose="020B0503020204020204" charset="-122"/>
              </a:rPr>
              <a:t>2</a:t>
            </a:r>
            <a:r>
              <a:rPr kumimoji="0" lang="zh-CN" altLang="en-US" sz="2400" u="sng" smtClean="0">
                <a:solidFill>
                  <a:schemeClr val="tx2"/>
                </a:solidFill>
                <a:latin typeface="微软雅黑" panose="020B0503020204020204" charset="-122"/>
                <a:ea typeface="微软雅黑" panose="020B0503020204020204" charset="-122"/>
                <a:cs typeface="微软雅黑" panose="020B0503020204020204" charset="-122"/>
              </a:rPr>
              <a:t>到</a:t>
            </a:r>
            <a:r>
              <a:rPr kumimoji="0" lang="en-US" altLang="zh-CN" sz="2400" u="sng" smtClean="0">
                <a:solidFill>
                  <a:schemeClr val="tx2"/>
                </a:solidFill>
                <a:latin typeface="微软雅黑" panose="020B0503020204020204" charset="-122"/>
                <a:ea typeface="微软雅黑" panose="020B0503020204020204" charset="-122"/>
                <a:cs typeface="微软雅黑" panose="020B0503020204020204" charset="-122"/>
              </a:rPr>
              <a:t>n</a:t>
            </a:r>
            <a:r>
              <a:rPr kumimoji="0" lang="zh-CN" altLang="en-US" sz="2400" smtClean="0">
                <a:solidFill>
                  <a:schemeClr val="tx1"/>
                </a:solidFill>
                <a:latin typeface="微软雅黑" panose="020B0503020204020204" charset="-122"/>
                <a:ea typeface="微软雅黑" panose="020B0503020204020204" charset="-122"/>
                <a:cs typeface="微软雅黑" panose="020B0503020204020204" charset="-122"/>
              </a:rPr>
              <a:t>，</a:t>
            </a:r>
            <a:r>
              <a:rPr kumimoji="0" lang="en-US" altLang="zh-CN" sz="2400" smtClean="0">
                <a:solidFill>
                  <a:schemeClr val="tx1"/>
                </a:solidFill>
                <a:latin typeface="微软雅黑" panose="020B0503020204020204" charset="-122"/>
                <a:ea typeface="微软雅黑" panose="020B0503020204020204" charset="-122"/>
                <a:cs typeface="微软雅黑" panose="020B0503020204020204" charset="-122"/>
              </a:rPr>
              <a:t>j</a:t>
            </a:r>
            <a:r>
              <a:rPr kumimoji="0" lang="zh-CN" altLang="en-US" sz="2400" smtClean="0">
                <a:solidFill>
                  <a:schemeClr val="tx1"/>
                </a:solidFill>
                <a:latin typeface="微软雅黑" panose="020B0503020204020204" charset="-122"/>
                <a:ea typeface="微软雅黑" panose="020B0503020204020204" charset="-122"/>
                <a:cs typeface="微软雅黑" panose="020B0503020204020204" charset="-122"/>
              </a:rPr>
              <a:t>从</a:t>
            </a:r>
            <a:r>
              <a:rPr kumimoji="0" lang="en-US" altLang="zh-CN" sz="2400" smtClean="0">
                <a:solidFill>
                  <a:schemeClr val="tx1"/>
                </a:solidFill>
                <a:latin typeface="微软雅黑" panose="020B0503020204020204" charset="-122"/>
                <a:ea typeface="微软雅黑" panose="020B0503020204020204" charset="-122"/>
                <a:cs typeface="微软雅黑" panose="020B0503020204020204" charset="-122"/>
              </a:rPr>
              <a:t>1</a:t>
            </a:r>
            <a:r>
              <a:rPr kumimoji="0" lang="zh-CN" altLang="en-US" sz="2400" smtClean="0">
                <a:solidFill>
                  <a:schemeClr val="tx1"/>
                </a:solidFill>
                <a:latin typeface="微软雅黑" panose="020B0503020204020204" charset="-122"/>
                <a:ea typeface="微软雅黑" panose="020B0503020204020204" charset="-122"/>
                <a:cs typeface="微软雅黑" panose="020B0503020204020204" charset="-122"/>
              </a:rPr>
              <a:t>到</a:t>
            </a:r>
            <a:r>
              <a:rPr kumimoji="0" lang="en-US" altLang="zh-CN" sz="2400" smtClean="0">
                <a:solidFill>
                  <a:schemeClr val="tx1"/>
                </a:solidFill>
                <a:latin typeface="微软雅黑" panose="020B0503020204020204" charset="-122"/>
                <a:ea typeface="微软雅黑" panose="020B0503020204020204" charset="-122"/>
                <a:cs typeface="微软雅黑" panose="020B0503020204020204" charset="-122"/>
              </a:rPr>
              <a:t>i-1</a:t>
            </a:r>
            <a:r>
              <a:rPr kumimoji="0" lang="zh-CN" altLang="en-US" sz="2400" smtClean="0">
                <a:solidFill>
                  <a:schemeClr val="tx1"/>
                </a:solidFill>
                <a:latin typeface="微软雅黑" panose="020B0503020204020204" charset="-122"/>
                <a:ea typeface="微软雅黑" panose="020B0503020204020204" charset="-122"/>
                <a:cs typeface="微软雅黑" panose="020B0503020204020204" charset="-122"/>
              </a:rPr>
              <a:t>且</a:t>
            </a:r>
            <a:r>
              <a:rPr kumimoji="0" lang="en-US" altLang="zh-CN" sz="2400" smtClean="0">
                <a:solidFill>
                  <a:schemeClr val="tx1"/>
                </a:solidFill>
                <a:latin typeface="微软雅黑" panose="020B0503020204020204" charset="-122"/>
                <a:ea typeface="微软雅黑" panose="020B0503020204020204" charset="-122"/>
                <a:cs typeface="微软雅黑" panose="020B0503020204020204" charset="-122"/>
              </a:rPr>
              <a:t>map[j][i]!=0)</a:t>
            </a:r>
            <a:endParaRPr kumimoji="0" lang="en-US" altLang="zh-CN" sz="2400" smtClean="0">
              <a:solidFill>
                <a:schemeClr val="tx1"/>
              </a:solidFill>
              <a:latin typeface="微软雅黑" panose="020B0503020204020204" charset="-122"/>
              <a:ea typeface="微软雅黑" panose="020B0503020204020204" charset="-122"/>
              <a:cs typeface="微软雅黑" panose="020B0503020204020204" charset="-122"/>
            </a:endParaRPr>
          </a:p>
        </p:txBody>
      </p:sp>
      <p:grpSp>
        <p:nvGrpSpPr>
          <p:cNvPr id="29" name="组合 28"/>
          <p:cNvGrpSpPr/>
          <p:nvPr/>
        </p:nvGrpSpPr>
        <p:grpSpPr>
          <a:xfrm>
            <a:off x="755650" y="2404745"/>
            <a:ext cx="5092700" cy="375920"/>
            <a:chOff x="1190" y="3787"/>
            <a:chExt cx="8020" cy="592"/>
          </a:xfrm>
        </p:grpSpPr>
        <p:sp>
          <p:nvSpPr>
            <p:cNvPr id="21" name="上弧形箭头 20"/>
            <p:cNvSpPr/>
            <p:nvPr/>
          </p:nvSpPr>
          <p:spPr>
            <a:xfrm>
              <a:off x="1190" y="3813"/>
              <a:ext cx="1588" cy="5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3" name="上弧形箭头 22"/>
            <p:cNvSpPr/>
            <p:nvPr/>
          </p:nvSpPr>
          <p:spPr>
            <a:xfrm>
              <a:off x="2972" y="3787"/>
              <a:ext cx="1800" cy="5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4" name="上弧形箭头 23"/>
            <p:cNvSpPr/>
            <p:nvPr/>
          </p:nvSpPr>
          <p:spPr>
            <a:xfrm>
              <a:off x="4893" y="3787"/>
              <a:ext cx="2032" cy="544"/>
            </a:xfrm>
            <a:prstGeom prst="curvedDownArrow">
              <a:avLst>
                <a:gd name="adj1" fmla="val 25000"/>
                <a:gd name="adj2" fmla="val 50000"/>
                <a:gd name="adj3" fmla="val 407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5" name="上弧形箭头 24"/>
            <p:cNvSpPr/>
            <p:nvPr/>
          </p:nvSpPr>
          <p:spPr>
            <a:xfrm>
              <a:off x="7040" y="3787"/>
              <a:ext cx="2171" cy="5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grpSp>
        <p:nvGrpSpPr>
          <p:cNvPr id="30" name="组合 29"/>
          <p:cNvGrpSpPr/>
          <p:nvPr/>
        </p:nvGrpSpPr>
        <p:grpSpPr>
          <a:xfrm>
            <a:off x="4625975" y="1628775"/>
            <a:ext cx="1306830" cy="3667125"/>
            <a:chOff x="7271" y="2586"/>
            <a:chExt cx="2058" cy="5775"/>
          </a:xfrm>
        </p:grpSpPr>
        <p:sp>
          <p:nvSpPr>
            <p:cNvPr id="27" name="文本框 26"/>
            <p:cNvSpPr txBox="1"/>
            <p:nvPr/>
          </p:nvSpPr>
          <p:spPr>
            <a:xfrm>
              <a:off x="7271" y="7781"/>
              <a:ext cx="2059" cy="580"/>
            </a:xfrm>
            <a:prstGeom prst="rect">
              <a:avLst/>
            </a:prstGeom>
            <a:noFill/>
          </p:spPr>
          <p:txBody>
            <a:bodyPr wrap="square" rtlCol="0">
              <a:spAutoFit/>
            </a:bodyPr>
            <a:p>
              <a:r>
                <a:rPr lang="en-US" altLang="zh-CN" b="1">
                  <a:solidFill>
                    <a:srgbClr val="FF0000"/>
                  </a:solidFill>
                </a:rPr>
                <a:t>dis[11]</a:t>
              </a:r>
              <a:r>
                <a:rPr lang="zh-CN" altLang="en-US" b="1">
                  <a:solidFill>
                    <a:srgbClr val="FF0000"/>
                  </a:solidFill>
                </a:rPr>
                <a:t>决策</a:t>
              </a:r>
              <a:endParaRPr lang="zh-CN" altLang="en-US" b="1">
                <a:solidFill>
                  <a:srgbClr val="FF0000"/>
                </a:solidFill>
              </a:endParaRPr>
            </a:p>
          </p:txBody>
        </p:sp>
        <p:cxnSp>
          <p:nvCxnSpPr>
            <p:cNvPr id="28" name="直接箭头连接符 27"/>
            <p:cNvCxnSpPr/>
            <p:nvPr/>
          </p:nvCxnSpPr>
          <p:spPr>
            <a:xfrm>
              <a:off x="8207" y="2586"/>
              <a:ext cx="14" cy="4969"/>
            </a:xfrm>
            <a:prstGeom prst="straightConnector1">
              <a:avLst/>
            </a:prstGeom>
            <a:ln w="41275" cmpd="sng">
              <a:solidFill>
                <a:srgbClr val="FF0000"/>
              </a:solidFill>
              <a:prstDash val="solid"/>
              <a:tailEnd type="arrow" w="med" len="med"/>
            </a:ln>
          </p:spPr>
          <p:style>
            <a:lnRef idx="1">
              <a:schemeClr val="accent2"/>
            </a:lnRef>
            <a:fillRef idx="0">
              <a:schemeClr val="accent2"/>
            </a:fillRef>
            <a:effectRef idx="0">
              <a:schemeClr val="accent2"/>
            </a:effectRef>
            <a:fontRef idx="minor">
              <a:schemeClr val="tx1"/>
            </a:fontRef>
          </p:style>
        </p:cxnSp>
      </p:grpSp>
      <p:sp>
        <p:nvSpPr>
          <p:cNvPr id="32" name="文本框 31"/>
          <p:cNvSpPr txBox="1"/>
          <p:nvPr/>
        </p:nvSpPr>
        <p:spPr>
          <a:xfrm>
            <a:off x="7121525" y="3068955"/>
            <a:ext cx="1313815" cy="1814830"/>
          </a:xfrm>
          <a:prstGeom prst="rect">
            <a:avLst/>
          </a:prstGeom>
          <a:noFill/>
        </p:spPr>
        <p:txBody>
          <a:bodyPr wrap="square" rtlCol="0">
            <a:spAutoFit/>
          </a:bodyPr>
          <a:p>
            <a:pPr algn="ctr"/>
            <a:r>
              <a:rPr lang="zh-CN" altLang="en-US" sz="2800">
                <a:gradFill>
                  <a:gsLst>
                    <a:gs pos="0">
                      <a:srgbClr val="14CD68"/>
                    </a:gs>
                    <a:gs pos="100000">
                      <a:srgbClr val="0B6E38"/>
                    </a:gs>
                  </a:gsLst>
                  <a:lin scaled="0"/>
                </a:gradFill>
                <a:latin typeface="微软雅黑" panose="020B0503020204020204" charset="-122"/>
                <a:ea typeface="微软雅黑" panose="020B0503020204020204" charset="-122"/>
              </a:rPr>
              <a:t>求解多阶段决策问题最优解</a:t>
            </a:r>
            <a:endParaRPr lang="zh-CN" altLang="en-US" sz="2800">
              <a:gradFill>
                <a:gsLst>
                  <a:gs pos="0">
                    <a:srgbClr val="14CD68"/>
                  </a:gs>
                  <a:gs pos="100000">
                    <a:srgbClr val="0B6E38"/>
                  </a:gs>
                </a:gsLst>
                <a:lin scaled="0"/>
              </a:gra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504056" y="1340768"/>
            <a:ext cx="7884368" cy="5345334"/>
          </a:xfrm>
          <a:prstGeom prst="rect">
            <a:avLst/>
          </a:prstGeom>
        </p:spPr>
      </p:pic>
      <p:sp>
        <p:nvSpPr>
          <p:cNvPr id="4" name="标题 3"/>
          <p:cNvSpPr>
            <a:spLocks noGrp="1"/>
          </p:cNvSpPr>
          <p:nvPr>
            <p:ph type="title"/>
          </p:nvPr>
        </p:nvSpPr>
        <p:spPr>
          <a:xfrm>
            <a:off x="457200" y="287973"/>
            <a:ext cx="8229600" cy="1143000"/>
          </a:xfrm>
        </p:spPr>
        <p:txBody>
          <a:bodyPr anchor="ctr"/>
          <a:lstStyle/>
          <a:p>
            <a:r>
              <a:rPr lang="zh-CN" altLang="en-US" sz="4000" b="1" dirty="0" smtClean="0">
                <a:solidFill>
                  <a:srgbClr val="FF0000"/>
                </a:solidFill>
                <a:latin typeface="微软雅黑" panose="020B0503020204020204" charset="-122"/>
                <a:ea typeface="微软雅黑" panose="020B0503020204020204" charset="-122"/>
                <a:cs typeface="微软雅黑" panose="020B0503020204020204" charset="-122"/>
                <a:sym typeface="+mn-ea"/>
              </a:rPr>
              <a:t>多维动态规划应用举例</a:t>
            </a:r>
            <a:r>
              <a:rPr lang="en-US" altLang="zh-CN" sz="4000" b="1" dirty="0" smtClean="0">
                <a:solidFill>
                  <a:srgbClr val="FF0000"/>
                </a:solidFill>
                <a:latin typeface="微软雅黑" panose="020B0503020204020204" charset="-122"/>
                <a:ea typeface="微软雅黑" panose="020B0503020204020204" charset="-122"/>
                <a:cs typeface="微软雅黑" panose="020B0503020204020204" charset="-122"/>
              </a:rPr>
              <a:t>—</a:t>
            </a:r>
            <a:r>
              <a:rPr lang="zh-CN" altLang="en-US" sz="4000" b="1" dirty="0" smtClean="0">
                <a:solidFill>
                  <a:srgbClr val="FF0000"/>
                </a:solidFill>
                <a:latin typeface="微软雅黑" panose="020B0503020204020204" charset="-122"/>
                <a:ea typeface="微软雅黑" panose="020B0503020204020204" charset="-122"/>
                <a:cs typeface="微软雅黑" panose="020B0503020204020204" charset="-122"/>
              </a:rPr>
              <a:t>书的复制 </a:t>
            </a:r>
            <a:endParaRPr lang="zh-CN" altLang="en-US" sz="4000" b="1"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51520" y="1384019"/>
            <a:ext cx="8476238" cy="5141325"/>
          </a:xfrm>
          <a:prstGeom prst="rect">
            <a:avLst/>
          </a:prstGeom>
        </p:spPr>
      </p:pic>
      <p:sp>
        <p:nvSpPr>
          <p:cNvPr id="4" name="标题 3"/>
          <p:cNvSpPr>
            <a:spLocks noGrp="1"/>
          </p:cNvSpPr>
          <p:nvPr>
            <p:ph type="title"/>
          </p:nvPr>
        </p:nvSpPr>
        <p:spPr>
          <a:xfrm>
            <a:off x="457200" y="287973"/>
            <a:ext cx="8229600" cy="1143000"/>
          </a:xfrm>
        </p:spPr>
        <p:txBody>
          <a:bodyPr anchor="ctr"/>
          <a:lstStyle/>
          <a:p>
            <a:r>
              <a:rPr lang="zh-CN" altLang="en-US" sz="4000" b="1" dirty="0" smtClean="0">
                <a:solidFill>
                  <a:srgbClr val="FF0000"/>
                </a:solidFill>
                <a:latin typeface="微软雅黑" panose="020B0503020204020204" charset="-122"/>
                <a:ea typeface="微软雅黑" panose="020B0503020204020204" charset="-122"/>
                <a:cs typeface="微软雅黑" panose="020B0503020204020204" charset="-122"/>
                <a:sym typeface="+mn-ea"/>
              </a:rPr>
              <a:t>多维动态规划应用举例</a:t>
            </a:r>
            <a:r>
              <a:rPr lang="en-US" altLang="zh-CN" sz="4000" b="1" dirty="0" smtClean="0">
                <a:solidFill>
                  <a:srgbClr val="FF0000"/>
                </a:solidFill>
                <a:latin typeface="微软雅黑" panose="020B0503020204020204" charset="-122"/>
                <a:ea typeface="微软雅黑" panose="020B0503020204020204" charset="-122"/>
                <a:cs typeface="微软雅黑" panose="020B0503020204020204" charset="-122"/>
              </a:rPr>
              <a:t>—</a:t>
            </a:r>
            <a:r>
              <a:rPr lang="zh-CN" altLang="en-US" sz="4000" b="1" dirty="0" smtClean="0">
                <a:solidFill>
                  <a:srgbClr val="FF0000"/>
                </a:solidFill>
                <a:latin typeface="微软雅黑" panose="020B0503020204020204" charset="-122"/>
                <a:ea typeface="微软雅黑" panose="020B0503020204020204" charset="-122"/>
                <a:cs typeface="微软雅黑" panose="020B0503020204020204" charset="-122"/>
              </a:rPr>
              <a:t>书的复制 </a:t>
            </a:r>
            <a:endParaRPr lang="zh-CN" altLang="en-US" sz="4000" b="1"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95536" y="1340768"/>
            <a:ext cx="8352928" cy="5199052"/>
          </a:xfrm>
          <a:prstGeom prst="rect">
            <a:avLst/>
          </a:prstGeom>
        </p:spPr>
      </p:pic>
      <p:sp>
        <p:nvSpPr>
          <p:cNvPr id="4" name="标题 3"/>
          <p:cNvSpPr>
            <a:spLocks noGrp="1"/>
          </p:cNvSpPr>
          <p:nvPr>
            <p:ph type="title"/>
          </p:nvPr>
        </p:nvSpPr>
        <p:spPr>
          <a:xfrm>
            <a:off x="457200" y="287973"/>
            <a:ext cx="8229600" cy="1143000"/>
          </a:xfrm>
        </p:spPr>
        <p:txBody>
          <a:bodyPr anchor="ctr"/>
          <a:lstStyle/>
          <a:p>
            <a:r>
              <a:rPr lang="zh-CN" altLang="en-US" sz="4000" b="1" dirty="0" smtClean="0">
                <a:solidFill>
                  <a:srgbClr val="FF0000"/>
                </a:solidFill>
                <a:latin typeface="微软雅黑" panose="020B0503020204020204" charset="-122"/>
                <a:ea typeface="微软雅黑" panose="020B0503020204020204" charset="-122"/>
                <a:cs typeface="微软雅黑" panose="020B0503020204020204" charset="-122"/>
                <a:sym typeface="+mn-ea"/>
              </a:rPr>
              <a:t>多维动态规划应用举例</a:t>
            </a:r>
            <a:r>
              <a:rPr lang="en-US" altLang="zh-CN" sz="4000" b="1" dirty="0" smtClean="0">
                <a:solidFill>
                  <a:srgbClr val="FF0000"/>
                </a:solidFill>
                <a:latin typeface="微软雅黑" panose="020B0503020204020204" charset="-122"/>
                <a:ea typeface="微软雅黑" panose="020B0503020204020204" charset="-122"/>
                <a:cs typeface="微软雅黑" panose="020B0503020204020204" charset="-122"/>
              </a:rPr>
              <a:t>—</a:t>
            </a:r>
            <a:r>
              <a:rPr lang="zh-CN" altLang="en-US" sz="4000" b="1" dirty="0" smtClean="0">
                <a:solidFill>
                  <a:srgbClr val="FF0000"/>
                </a:solidFill>
                <a:latin typeface="微软雅黑" panose="020B0503020204020204" charset="-122"/>
                <a:ea typeface="微软雅黑" panose="020B0503020204020204" charset="-122"/>
                <a:cs typeface="微软雅黑" panose="020B0503020204020204" charset="-122"/>
              </a:rPr>
              <a:t>书的复制 </a:t>
            </a:r>
            <a:endParaRPr lang="zh-CN" altLang="en-US" sz="4000" b="1"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8140" y="1710055"/>
            <a:ext cx="8425815" cy="4959350"/>
          </a:xfrm>
        </p:spPr>
        <p:txBody>
          <a:bodyPr>
            <a:noAutofit/>
          </a:bodyPr>
          <a:lstStyle/>
          <a:p>
            <a:pPr marL="0" indent="0">
              <a:buNone/>
            </a:pPr>
            <a:r>
              <a:rPr lang="zh-CN" altLang="en-US" sz="2000" dirty="0">
                <a:latin typeface="微软雅黑" panose="020B0503020204020204" charset="-122"/>
                <a:ea typeface="微软雅黑" panose="020B0503020204020204" charset="-122"/>
                <a:cs typeface="微软雅黑" panose="020B0503020204020204" charset="-122"/>
              </a:rPr>
              <a:t> for(int k=1;k&lt;c;k++</a:t>
            </a:r>
            <a:r>
              <a:rPr lang="zh-CN" altLang="en-US" sz="2000" dirty="0" smtClean="0">
                <a:latin typeface="微软雅黑" panose="020B0503020204020204" charset="-122"/>
                <a:ea typeface="微软雅黑" panose="020B0503020204020204" charset="-122"/>
                <a:cs typeface="微软雅黑" panose="020B0503020204020204" charset="-122"/>
              </a:rPr>
              <a:t>){</a:t>
            </a:r>
            <a:r>
              <a:rPr lang="en-US" altLang="zh-CN" sz="2000" dirty="0" smtClean="0">
                <a:latin typeface="微软雅黑" panose="020B0503020204020204" charset="-122"/>
                <a:ea typeface="微软雅黑" panose="020B0503020204020204" charset="-122"/>
                <a:cs typeface="微软雅黑" panose="020B0503020204020204" charset="-122"/>
              </a:rPr>
              <a:t>//c=</a:t>
            </a:r>
            <a:r>
              <a:rPr lang="en-US" altLang="zh-CN" sz="2000" dirty="0" err="1" smtClean="0">
                <a:latin typeface="微软雅黑" panose="020B0503020204020204" charset="-122"/>
                <a:ea typeface="微软雅黑" panose="020B0503020204020204" charset="-122"/>
                <a:cs typeface="微软雅黑" panose="020B0503020204020204" charset="-122"/>
              </a:rPr>
              <a:t>m+n</a:t>
            </a:r>
            <a:r>
              <a:rPr lang="zh-CN" altLang="en-US" sz="2000" dirty="0" smtClean="0">
                <a:latin typeface="微软雅黑" panose="020B0503020204020204" charset="-122"/>
                <a:ea typeface="微软雅黑" panose="020B0503020204020204" charset="-122"/>
                <a:cs typeface="微软雅黑" panose="020B0503020204020204" charset="-122"/>
              </a:rPr>
              <a:t>    </a:t>
            </a:r>
            <a:endParaRPr lang="zh-CN" altLang="en-US" sz="2000" dirty="0">
              <a:latin typeface="微软雅黑" panose="020B0503020204020204" charset="-122"/>
              <a:ea typeface="微软雅黑" panose="020B0503020204020204" charset="-122"/>
              <a:cs typeface="微软雅黑" panose="020B0503020204020204" charset="-122"/>
            </a:endParaRPr>
          </a:p>
          <a:p>
            <a:pPr marL="0" indent="0">
              <a:buNone/>
            </a:pPr>
            <a:r>
              <a:rPr lang="zh-CN" altLang="en-US" sz="2000" dirty="0">
                <a:latin typeface="微软雅黑" panose="020B0503020204020204" charset="-122"/>
                <a:ea typeface="微软雅黑" panose="020B0503020204020204" charset="-122"/>
                <a:cs typeface="微软雅黑" panose="020B0503020204020204" charset="-122"/>
              </a:rPr>
              <a:t>   </a:t>
            </a:r>
            <a:r>
              <a:rPr lang="zh-CN" altLang="en-US" sz="2000" dirty="0" smtClean="0">
                <a:latin typeface="微软雅黑" panose="020B0503020204020204" charset="-122"/>
                <a:ea typeface="微软雅黑" panose="020B0503020204020204" charset="-122"/>
                <a:cs typeface="微软雅黑" panose="020B0503020204020204" charset="-122"/>
              </a:rPr>
              <a:t>t</a:t>
            </a:r>
            <a:r>
              <a:rPr lang="zh-CN" altLang="en-US" sz="2000" dirty="0">
                <a:latin typeface="微软雅黑" panose="020B0503020204020204" charset="-122"/>
                <a:ea typeface="微软雅黑" panose="020B0503020204020204" charset="-122"/>
                <a:cs typeface="微软雅黑" panose="020B0503020204020204" charset="-122"/>
              </a:rPr>
              <a:t>=k+2&gt;m?m:k+2;  </a:t>
            </a:r>
            <a:endParaRPr lang="zh-CN" altLang="en-US" sz="2000" dirty="0">
              <a:latin typeface="微软雅黑" panose="020B0503020204020204" charset="-122"/>
              <a:ea typeface="微软雅黑" panose="020B0503020204020204" charset="-122"/>
              <a:cs typeface="微软雅黑" panose="020B0503020204020204" charset="-122"/>
            </a:endParaRPr>
          </a:p>
          <a:p>
            <a:pPr marL="0" indent="0">
              <a:buNone/>
            </a:pPr>
            <a:r>
              <a:rPr lang="en-US" altLang="zh-CN" sz="2000" dirty="0" smtClean="0">
                <a:latin typeface="微软雅黑" panose="020B0503020204020204" charset="-122"/>
                <a:ea typeface="微软雅黑" panose="020B0503020204020204" charset="-122"/>
                <a:cs typeface="微软雅黑" panose="020B0503020204020204" charset="-122"/>
              </a:rPr>
              <a:t>   </a:t>
            </a:r>
            <a:r>
              <a:rPr lang="zh-CN" altLang="en-US" sz="2000" dirty="0" smtClean="0">
                <a:latin typeface="微软雅黑" panose="020B0503020204020204" charset="-122"/>
                <a:ea typeface="微软雅黑" panose="020B0503020204020204" charset="-122"/>
                <a:cs typeface="微软雅黑" panose="020B0503020204020204" charset="-122"/>
              </a:rPr>
              <a:t>for</a:t>
            </a:r>
            <a:r>
              <a:rPr lang="zh-CN" altLang="en-US" sz="2000" dirty="0">
                <a:latin typeface="微软雅黑" panose="020B0503020204020204" charset="-122"/>
                <a:ea typeface="微软雅黑" panose="020B0503020204020204" charset="-122"/>
                <a:cs typeface="微软雅黑" panose="020B0503020204020204" charset="-122"/>
              </a:rPr>
              <a:t>(int i=1;i&lt;=t;i++)  </a:t>
            </a:r>
            <a:endParaRPr lang="zh-CN" altLang="en-US" sz="2000" dirty="0">
              <a:latin typeface="微软雅黑" panose="020B0503020204020204" charset="-122"/>
              <a:ea typeface="微软雅黑" panose="020B0503020204020204" charset="-122"/>
              <a:cs typeface="微软雅黑" panose="020B0503020204020204" charset="-122"/>
            </a:endParaRPr>
          </a:p>
          <a:p>
            <a:pPr marL="0" indent="0">
              <a:buNone/>
            </a:pPr>
            <a:r>
              <a:rPr lang="en-US" altLang="zh-CN" sz="2000" dirty="0" smtClean="0">
                <a:latin typeface="微软雅黑" panose="020B0503020204020204" charset="-122"/>
                <a:ea typeface="微软雅黑" panose="020B0503020204020204" charset="-122"/>
                <a:cs typeface="微软雅黑" panose="020B0503020204020204" charset="-122"/>
              </a:rPr>
              <a:t>     </a:t>
            </a:r>
            <a:r>
              <a:rPr lang="zh-CN" altLang="en-US" sz="2000" dirty="0" smtClean="0">
                <a:latin typeface="微软雅黑" panose="020B0503020204020204" charset="-122"/>
                <a:ea typeface="微软雅黑" panose="020B0503020204020204" charset="-122"/>
                <a:cs typeface="微软雅黑" panose="020B0503020204020204" charset="-122"/>
              </a:rPr>
              <a:t>for</a:t>
            </a:r>
            <a:r>
              <a:rPr lang="zh-CN" altLang="en-US" sz="2000" dirty="0">
                <a:latin typeface="微软雅黑" panose="020B0503020204020204" charset="-122"/>
                <a:ea typeface="微软雅黑" panose="020B0503020204020204" charset="-122"/>
                <a:cs typeface="微软雅黑" panose="020B0503020204020204" charset="-122"/>
              </a:rPr>
              <a:t>(int j=i+1;j&lt;=t;j++)  </a:t>
            </a:r>
            <a:endParaRPr lang="zh-CN" altLang="en-US" sz="2000" dirty="0">
              <a:latin typeface="微软雅黑" panose="020B0503020204020204" charset="-122"/>
              <a:ea typeface="微软雅黑" panose="020B0503020204020204" charset="-122"/>
              <a:cs typeface="微软雅黑" panose="020B0503020204020204" charset="-122"/>
            </a:endParaRPr>
          </a:p>
          <a:p>
            <a:pPr marL="0" indent="0">
              <a:buNone/>
            </a:pPr>
            <a:r>
              <a:rPr lang="en-US" altLang="zh-CN" sz="2000" dirty="0">
                <a:latin typeface="微软雅黑" panose="020B0503020204020204" charset="-122"/>
                <a:ea typeface="微软雅黑" panose="020B0503020204020204" charset="-122"/>
                <a:cs typeface="微软雅黑" panose="020B0503020204020204" charset="-122"/>
              </a:rPr>
              <a:t> </a:t>
            </a:r>
            <a:r>
              <a:rPr lang="en-US" altLang="zh-CN" sz="2000" dirty="0" smtClean="0">
                <a:latin typeface="微软雅黑" panose="020B0503020204020204" charset="-122"/>
                <a:ea typeface="微软雅黑" panose="020B0503020204020204" charset="-122"/>
                <a:cs typeface="微软雅黑" panose="020B0503020204020204" charset="-122"/>
              </a:rPr>
              <a:t>          </a:t>
            </a:r>
            <a:r>
              <a:rPr lang="zh-CN" altLang="en-US" sz="2000" dirty="0" smtClean="0">
                <a:latin typeface="微软雅黑" panose="020B0503020204020204" charset="-122"/>
                <a:ea typeface="微软雅黑" panose="020B0503020204020204" charset="-122"/>
                <a:cs typeface="微软雅黑" panose="020B0503020204020204" charset="-122"/>
              </a:rPr>
              <a:t>if</a:t>
            </a:r>
            <a:r>
              <a:rPr lang="zh-CN" altLang="en-US" sz="2000" dirty="0">
                <a:latin typeface="微软雅黑" panose="020B0503020204020204" charset="-122"/>
                <a:ea typeface="微软雅黑" panose="020B0503020204020204" charset="-122"/>
                <a:cs typeface="微软雅黑" panose="020B0503020204020204" charset="-122"/>
              </a:rPr>
              <a:t>(i!=j)   </a:t>
            </a:r>
            <a:endParaRPr lang="zh-CN" altLang="en-US" sz="2000" dirty="0">
              <a:latin typeface="微软雅黑" panose="020B0503020204020204" charset="-122"/>
              <a:ea typeface="微软雅黑" panose="020B0503020204020204" charset="-122"/>
              <a:cs typeface="微软雅黑" panose="020B0503020204020204" charset="-122"/>
            </a:endParaRPr>
          </a:p>
          <a:p>
            <a:pPr marL="0" indent="0">
              <a:buNone/>
            </a:pPr>
            <a:r>
              <a:rPr lang="en-US" altLang="zh-CN" sz="2000" dirty="0" smtClean="0">
                <a:latin typeface="微软雅黑" panose="020B0503020204020204" charset="-122"/>
                <a:ea typeface="微软雅黑" panose="020B0503020204020204" charset="-122"/>
                <a:cs typeface="微软雅黑" panose="020B0503020204020204" charset="-122"/>
              </a:rPr>
              <a:t>                </a:t>
            </a:r>
            <a:r>
              <a:rPr lang="zh-CN" altLang="en-US" sz="2000" dirty="0" smtClean="0">
                <a:latin typeface="微软雅黑" panose="020B0503020204020204" charset="-122"/>
                <a:ea typeface="微软雅黑" panose="020B0503020204020204" charset="-122"/>
                <a:cs typeface="微软雅黑" panose="020B0503020204020204" charset="-122"/>
              </a:rPr>
              <a:t>f</a:t>
            </a:r>
            <a:r>
              <a:rPr lang="zh-CN" altLang="en-US" sz="2000" dirty="0">
                <a:latin typeface="微软雅黑" panose="020B0503020204020204" charset="-122"/>
                <a:ea typeface="微软雅黑" panose="020B0503020204020204" charset="-122"/>
                <a:cs typeface="微软雅黑" panose="020B0503020204020204" charset="-122"/>
              </a:rPr>
              <a:t>[k][i][j]=max(max(f[k-1][i-1][j]</a:t>
            </a:r>
            <a:r>
              <a:rPr lang="zh-CN" altLang="en-US" sz="2000" dirty="0" smtClean="0">
                <a:latin typeface="微软雅黑" panose="020B0503020204020204" charset="-122"/>
                <a:ea typeface="微软雅黑" panose="020B0503020204020204" charset="-122"/>
                <a:cs typeface="微软雅黑" panose="020B0503020204020204" charset="-122"/>
              </a:rPr>
              <a:t>,f</a:t>
            </a:r>
            <a:r>
              <a:rPr lang="zh-CN" altLang="en-US" sz="2000" dirty="0">
                <a:latin typeface="微软雅黑" panose="020B0503020204020204" charset="-122"/>
                <a:ea typeface="微软雅黑" panose="020B0503020204020204" charset="-122"/>
                <a:cs typeface="微软雅黑" panose="020B0503020204020204" charset="-122"/>
              </a:rPr>
              <a:t>[k-1][i][j-1])</a:t>
            </a:r>
            <a:r>
              <a:rPr lang="zh-CN" altLang="en-US" sz="2000" dirty="0" smtClean="0">
                <a:latin typeface="微软雅黑" panose="020B0503020204020204" charset="-122"/>
                <a:ea typeface="微软雅黑" panose="020B0503020204020204" charset="-122"/>
                <a:cs typeface="微软雅黑" panose="020B0503020204020204" charset="-122"/>
              </a:rPr>
              <a:t>,</a:t>
            </a:r>
            <a:endParaRPr lang="zh-CN" altLang="en-US" sz="2000" dirty="0" smtClean="0">
              <a:latin typeface="微软雅黑" panose="020B0503020204020204" charset="-122"/>
              <a:ea typeface="微软雅黑" panose="020B0503020204020204" charset="-122"/>
              <a:cs typeface="微软雅黑" panose="020B0503020204020204" charset="-122"/>
            </a:endParaRPr>
          </a:p>
          <a:p>
            <a:pPr marL="0" indent="0">
              <a:buNone/>
            </a:pPr>
            <a:r>
              <a:rPr lang="zh-CN" altLang="en-US" sz="2000" dirty="0" smtClean="0">
                <a:latin typeface="微软雅黑" panose="020B0503020204020204" charset="-122"/>
                <a:ea typeface="微软雅黑" panose="020B0503020204020204" charset="-122"/>
                <a:cs typeface="微软雅黑" panose="020B0503020204020204" charset="-122"/>
              </a:rPr>
              <a:t> </a:t>
            </a:r>
            <a:r>
              <a:rPr lang="en-US" altLang="zh-CN" sz="2000" dirty="0" smtClean="0">
                <a:latin typeface="微软雅黑" panose="020B0503020204020204" charset="-122"/>
                <a:ea typeface="微软雅黑" panose="020B0503020204020204" charset="-122"/>
                <a:cs typeface="微软雅黑" panose="020B0503020204020204" charset="-122"/>
              </a:rPr>
              <a:t>                                     </a:t>
            </a:r>
            <a:r>
              <a:rPr lang="zh-CN" altLang="en-US" sz="2000" dirty="0" smtClean="0">
                <a:latin typeface="微软雅黑" panose="020B0503020204020204" charset="-122"/>
                <a:ea typeface="微软雅黑" panose="020B0503020204020204" charset="-122"/>
                <a:cs typeface="微软雅黑" panose="020B0503020204020204" charset="-122"/>
              </a:rPr>
              <a:t>max</a:t>
            </a:r>
            <a:r>
              <a:rPr lang="zh-CN" altLang="en-US" sz="2000" dirty="0">
                <a:latin typeface="微软雅黑" panose="020B0503020204020204" charset="-122"/>
                <a:ea typeface="微软雅黑" panose="020B0503020204020204" charset="-122"/>
                <a:cs typeface="微软雅黑" panose="020B0503020204020204" charset="-122"/>
              </a:rPr>
              <a:t>(f[k-1][i][j]</a:t>
            </a:r>
            <a:r>
              <a:rPr lang="zh-CN" altLang="en-US" sz="2000" dirty="0" smtClean="0">
                <a:latin typeface="微软雅黑" panose="020B0503020204020204" charset="-122"/>
                <a:ea typeface="微软雅黑" panose="020B0503020204020204" charset="-122"/>
                <a:cs typeface="微软雅黑" panose="020B0503020204020204" charset="-122"/>
              </a:rPr>
              <a:t>,f</a:t>
            </a:r>
            <a:r>
              <a:rPr lang="zh-CN" altLang="en-US" sz="2000" dirty="0">
                <a:latin typeface="微软雅黑" panose="020B0503020204020204" charset="-122"/>
                <a:ea typeface="微软雅黑" panose="020B0503020204020204" charset="-122"/>
                <a:cs typeface="微软雅黑" panose="020B0503020204020204" charset="-122"/>
              </a:rPr>
              <a:t>[k-1][i-1][j-1])</a:t>
            </a:r>
            <a:r>
              <a:rPr lang="zh-CN" altLang="en-US" sz="2000" dirty="0" smtClean="0">
                <a:latin typeface="微软雅黑" panose="020B0503020204020204" charset="-122"/>
                <a:ea typeface="微软雅黑" panose="020B0503020204020204" charset="-122"/>
                <a:cs typeface="微软雅黑" panose="020B0503020204020204" charset="-122"/>
              </a:rPr>
              <a:t>)</a:t>
            </a:r>
            <a:endParaRPr lang="zh-CN" altLang="en-US" sz="2000" dirty="0" smtClean="0">
              <a:latin typeface="微软雅黑" panose="020B0503020204020204" charset="-122"/>
              <a:ea typeface="微软雅黑" panose="020B0503020204020204" charset="-122"/>
              <a:cs typeface="微软雅黑" panose="020B0503020204020204" charset="-122"/>
            </a:endParaRPr>
          </a:p>
          <a:p>
            <a:pPr marL="0" indent="0">
              <a:buNone/>
            </a:pPr>
            <a:r>
              <a:rPr lang="zh-CN" altLang="en-US" sz="2000" dirty="0" smtClean="0">
                <a:latin typeface="微软雅黑" panose="020B0503020204020204" charset="-122"/>
                <a:ea typeface="微软雅黑" panose="020B0503020204020204" charset="-122"/>
                <a:cs typeface="微软雅黑" panose="020B0503020204020204" charset="-122"/>
              </a:rPr>
              <a:t> </a:t>
            </a:r>
            <a:r>
              <a:rPr lang="en-US" altLang="zh-CN" sz="2000" dirty="0" smtClean="0">
                <a:latin typeface="微软雅黑" panose="020B0503020204020204" charset="-122"/>
                <a:ea typeface="微软雅黑" panose="020B0503020204020204" charset="-122"/>
                <a:cs typeface="微软雅黑" panose="020B0503020204020204" charset="-122"/>
              </a:rPr>
              <a:t>                             </a:t>
            </a:r>
            <a:r>
              <a:rPr lang="zh-CN" altLang="en-US" sz="2000" dirty="0" smtClean="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rPr>
              <a:t>v[i][k-i+2]+v[j][k-j+2];  </a:t>
            </a:r>
            <a:endParaRPr lang="zh-CN" altLang="en-US" sz="2000" dirty="0">
              <a:latin typeface="微软雅黑" panose="020B0503020204020204" charset="-122"/>
              <a:ea typeface="微软雅黑" panose="020B0503020204020204" charset="-122"/>
              <a:cs typeface="微软雅黑" panose="020B0503020204020204" charset="-122"/>
            </a:endParaRPr>
          </a:p>
          <a:p>
            <a:pPr marL="0" indent="0">
              <a:buNone/>
            </a:pPr>
            <a:r>
              <a:rPr lang="zh-CN" altLang="en-US" sz="2000" dirty="0">
                <a:latin typeface="微软雅黑" panose="020B0503020204020204" charset="-122"/>
                <a:ea typeface="微软雅黑" panose="020B0503020204020204" charset="-122"/>
                <a:cs typeface="微软雅黑" panose="020B0503020204020204" charset="-122"/>
              </a:rPr>
              <a:t> </a:t>
            </a:r>
            <a:r>
              <a:rPr lang="zh-CN" altLang="en-US" sz="2000" dirty="0" smtClean="0">
                <a:latin typeface="微软雅黑" panose="020B0503020204020204" charset="-122"/>
                <a:ea typeface="微软雅黑" panose="020B0503020204020204" charset="-122"/>
                <a:cs typeface="微软雅黑" panose="020B0503020204020204" charset="-122"/>
              </a:rPr>
              <a:t>}  </a:t>
            </a:r>
            <a:endParaRPr lang="zh-CN" altLang="en-US" sz="2000" dirty="0">
              <a:latin typeface="微软雅黑" panose="020B0503020204020204" charset="-122"/>
              <a:ea typeface="微软雅黑" panose="020B0503020204020204" charset="-122"/>
              <a:cs typeface="微软雅黑" panose="020B0503020204020204" charset="-122"/>
            </a:endParaRPr>
          </a:p>
          <a:p>
            <a:pPr marL="0" indent="0">
              <a:buNone/>
            </a:pPr>
            <a:r>
              <a:rPr lang="zh-CN" altLang="en-US" sz="2000" dirty="0" smtClean="0">
                <a:latin typeface="微软雅黑" panose="020B0503020204020204" charset="-122"/>
                <a:ea typeface="微软雅黑" panose="020B0503020204020204" charset="-122"/>
                <a:cs typeface="微软雅黑" panose="020B0503020204020204" charset="-122"/>
              </a:rPr>
              <a:t>f</a:t>
            </a:r>
            <a:r>
              <a:rPr lang="zh-CN" altLang="en-US" sz="2000" dirty="0">
                <a:latin typeface="微软雅黑" panose="020B0503020204020204" charset="-122"/>
                <a:ea typeface="微软雅黑" panose="020B0503020204020204" charset="-122"/>
                <a:cs typeface="微软雅黑" panose="020B0503020204020204" charset="-122"/>
              </a:rPr>
              <a:t>[c][m]</a:t>
            </a:r>
            <a:r>
              <a:rPr lang="zh-CN" altLang="en-US" sz="2000" dirty="0" smtClean="0">
                <a:latin typeface="微软雅黑" panose="020B0503020204020204" charset="-122"/>
                <a:ea typeface="微软雅黑" panose="020B0503020204020204" charset="-122"/>
                <a:cs typeface="微软雅黑" panose="020B0503020204020204" charset="-122"/>
              </a:rPr>
              <a:t>[</a:t>
            </a:r>
            <a:r>
              <a:rPr lang="en-US" altLang="zh-CN" sz="2000" dirty="0" smtClean="0">
                <a:latin typeface="微软雅黑" panose="020B0503020204020204" charset="-122"/>
                <a:ea typeface="微软雅黑" panose="020B0503020204020204" charset="-122"/>
                <a:cs typeface="微软雅黑" panose="020B0503020204020204" charset="-122"/>
              </a:rPr>
              <a:t>n</a:t>
            </a:r>
            <a:r>
              <a:rPr lang="zh-CN" altLang="en-US" sz="2000" dirty="0" smtClean="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rPr>
              <a:t>=max(f[c-1][m-1]</a:t>
            </a:r>
            <a:r>
              <a:rPr lang="zh-CN" altLang="en-US" sz="2000" dirty="0" smtClean="0">
                <a:latin typeface="微软雅黑" panose="020B0503020204020204" charset="-122"/>
                <a:ea typeface="微软雅黑" panose="020B0503020204020204" charset="-122"/>
                <a:cs typeface="微软雅黑" panose="020B0503020204020204" charset="-122"/>
              </a:rPr>
              <a:t>[</a:t>
            </a:r>
            <a:r>
              <a:rPr lang="en-US" altLang="zh-CN" sz="2000" dirty="0" smtClean="0">
                <a:latin typeface="微软雅黑" panose="020B0503020204020204" charset="-122"/>
                <a:ea typeface="微软雅黑" panose="020B0503020204020204" charset="-122"/>
                <a:cs typeface="微软雅黑" panose="020B0503020204020204" charset="-122"/>
              </a:rPr>
              <a:t>n</a:t>
            </a:r>
            <a:r>
              <a:rPr lang="zh-CN" altLang="en-US" sz="2000" dirty="0" smtClean="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rPr>
              <a:t>,f[c-1][m]</a:t>
            </a:r>
            <a:r>
              <a:rPr lang="zh-CN" altLang="en-US" sz="2000" dirty="0" smtClean="0">
                <a:latin typeface="微软雅黑" panose="020B0503020204020204" charset="-122"/>
                <a:ea typeface="微软雅黑" panose="020B0503020204020204" charset="-122"/>
                <a:cs typeface="微软雅黑" panose="020B0503020204020204" charset="-122"/>
              </a:rPr>
              <a:t>[</a:t>
            </a:r>
            <a:r>
              <a:rPr lang="en-US" altLang="zh-CN" sz="2000" dirty="0" smtClean="0">
                <a:latin typeface="微软雅黑" panose="020B0503020204020204" charset="-122"/>
                <a:ea typeface="微软雅黑" panose="020B0503020204020204" charset="-122"/>
                <a:cs typeface="微软雅黑" panose="020B0503020204020204" charset="-122"/>
              </a:rPr>
              <a:t>n</a:t>
            </a:r>
            <a:r>
              <a:rPr lang="zh-CN" altLang="en-US" sz="2000" dirty="0" smtClean="0">
                <a:latin typeface="微软雅黑" panose="020B0503020204020204" charset="-122"/>
                <a:ea typeface="微软雅黑" panose="020B0503020204020204" charset="-122"/>
                <a:cs typeface="微软雅黑" panose="020B0503020204020204" charset="-122"/>
              </a:rPr>
              <a:t>-1</a:t>
            </a:r>
            <a:r>
              <a:rPr lang="zh-CN" altLang="en-US" sz="2000" dirty="0">
                <a:latin typeface="微软雅黑" panose="020B0503020204020204" charset="-122"/>
                <a:ea typeface="微软雅黑" panose="020B0503020204020204" charset="-122"/>
                <a:cs typeface="微软雅黑" panose="020B0503020204020204" charset="-122"/>
              </a:rPr>
              <a:t>]);  </a:t>
            </a:r>
            <a:endParaRPr lang="zh-CN" altLang="en-US" sz="2000" dirty="0">
              <a:latin typeface="微软雅黑" panose="020B0503020204020204" charset="-122"/>
              <a:ea typeface="微软雅黑" panose="020B0503020204020204" charset="-122"/>
              <a:cs typeface="微软雅黑" panose="020B0503020204020204" charset="-122"/>
            </a:endParaRPr>
          </a:p>
          <a:p>
            <a:pPr marL="0" indent="0">
              <a:buNone/>
            </a:pPr>
            <a:r>
              <a:rPr lang="zh-CN" altLang="en-US" sz="2000" dirty="0" smtClean="0">
                <a:latin typeface="微软雅黑" panose="020B0503020204020204" charset="-122"/>
                <a:ea typeface="微软雅黑" panose="020B0503020204020204" charset="-122"/>
                <a:cs typeface="微软雅黑" panose="020B0503020204020204" charset="-122"/>
              </a:rPr>
              <a:t>printf(“%d</a:t>
            </a:r>
            <a:r>
              <a:rPr lang="zh-CN" altLang="en-US" sz="2000" dirty="0">
                <a:latin typeface="微软雅黑" panose="020B0503020204020204" charset="-122"/>
                <a:ea typeface="微软雅黑" panose="020B0503020204020204" charset="-122"/>
                <a:cs typeface="微软雅黑" panose="020B0503020204020204" charset="-122"/>
              </a:rPr>
              <a:t>\</a:t>
            </a:r>
            <a:r>
              <a:rPr lang="zh-CN" altLang="en-US" sz="2000" dirty="0" smtClean="0">
                <a:latin typeface="微软雅黑" panose="020B0503020204020204" charset="-122"/>
                <a:ea typeface="微软雅黑" panose="020B0503020204020204" charset="-122"/>
                <a:cs typeface="微软雅黑" panose="020B0503020204020204" charset="-122"/>
              </a:rPr>
              <a:t>n”,</a:t>
            </a:r>
            <a:r>
              <a:rPr lang="zh-CN" altLang="en-US" sz="2000" dirty="0">
                <a:latin typeface="微软雅黑" panose="020B0503020204020204" charset="-122"/>
                <a:ea typeface="微软雅黑" panose="020B0503020204020204" charset="-122"/>
                <a:cs typeface="微软雅黑" panose="020B0503020204020204" charset="-122"/>
              </a:rPr>
              <a:t>f[c][m]</a:t>
            </a:r>
            <a:r>
              <a:rPr lang="zh-CN" altLang="en-US" sz="2000" dirty="0" smtClean="0">
                <a:latin typeface="微软雅黑" panose="020B0503020204020204" charset="-122"/>
                <a:ea typeface="微软雅黑" panose="020B0503020204020204" charset="-122"/>
                <a:cs typeface="微软雅黑" panose="020B0503020204020204" charset="-122"/>
              </a:rPr>
              <a:t>[</a:t>
            </a:r>
            <a:r>
              <a:rPr lang="en-US" altLang="zh-CN" sz="2000" dirty="0" smtClean="0">
                <a:latin typeface="微软雅黑" panose="020B0503020204020204" charset="-122"/>
                <a:ea typeface="微软雅黑" panose="020B0503020204020204" charset="-122"/>
                <a:cs typeface="微软雅黑" panose="020B0503020204020204" charset="-122"/>
              </a:rPr>
              <a:t>n</a:t>
            </a:r>
            <a:r>
              <a:rPr lang="zh-CN" altLang="en-US" sz="2000" dirty="0" smtClean="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rPr>
              <a:t>);  </a:t>
            </a:r>
            <a:endParaRPr lang="zh-CN" altLang="en-US" sz="2000" dirty="0">
              <a:latin typeface="微软雅黑" panose="020B0503020204020204" charset="-122"/>
              <a:ea typeface="微软雅黑" panose="020B0503020204020204" charset="-122"/>
              <a:cs typeface="微软雅黑" panose="020B0503020204020204" charset="-122"/>
            </a:endParaRPr>
          </a:p>
        </p:txBody>
      </p:sp>
      <p:sp>
        <p:nvSpPr>
          <p:cNvPr id="18434" name="标题 18433"/>
          <p:cNvSpPr>
            <a:spLocks noGrp="1"/>
          </p:cNvSpPr>
          <p:nvPr>
            <p:ph type="title"/>
          </p:nvPr>
        </p:nvSpPr>
        <p:spPr>
          <a:xfrm>
            <a:off x="457200" y="287973"/>
            <a:ext cx="8229600" cy="1143000"/>
          </a:xfrm>
        </p:spPr>
        <p:txBody>
          <a:bodyPr anchor="ctr"/>
          <a:lstStyle/>
          <a:p>
            <a:r>
              <a:rPr lang="zh-CN" altLang="en-US" sz="4000" b="1" dirty="0" smtClean="0">
                <a:solidFill>
                  <a:srgbClr val="FF0000"/>
                </a:solidFill>
                <a:latin typeface="微软雅黑" panose="020B0503020204020204" charset="-122"/>
                <a:ea typeface="微软雅黑" panose="020B0503020204020204" charset="-122"/>
                <a:cs typeface="微软雅黑" panose="020B0503020204020204" charset="-122"/>
                <a:sym typeface="+mn-ea"/>
              </a:rPr>
              <a:t>多维动态规划应用举例</a:t>
            </a:r>
            <a:r>
              <a:rPr lang="en-US" altLang="zh-CN" sz="4000" b="1" dirty="0" smtClean="0">
                <a:solidFill>
                  <a:srgbClr val="FF0000"/>
                </a:solidFill>
                <a:latin typeface="微软雅黑" panose="020B0503020204020204" charset="-122"/>
                <a:ea typeface="微软雅黑" panose="020B0503020204020204" charset="-122"/>
                <a:cs typeface="微软雅黑" panose="020B0503020204020204" charset="-122"/>
              </a:rPr>
              <a:t>—</a:t>
            </a:r>
            <a:r>
              <a:rPr lang="zh-CN" altLang="en-US" sz="4000" b="1" dirty="0" smtClean="0">
                <a:solidFill>
                  <a:srgbClr val="FF0000"/>
                </a:solidFill>
                <a:latin typeface="微软雅黑" panose="020B0503020204020204" charset="-122"/>
                <a:ea typeface="微软雅黑" panose="020B0503020204020204" charset="-122"/>
                <a:cs typeface="微软雅黑" panose="020B0503020204020204" charset="-122"/>
              </a:rPr>
              <a:t>书的复制 </a:t>
            </a:r>
            <a:endParaRPr lang="zh-CN" altLang="en-US" sz="4000" b="1"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539552" y="1420068"/>
            <a:ext cx="8096398" cy="5393308"/>
          </a:xfrm>
          <a:prstGeom prst="rect">
            <a:avLst/>
          </a:prstGeom>
        </p:spPr>
      </p:pic>
      <p:sp>
        <p:nvSpPr>
          <p:cNvPr id="18434" name="标题 18433"/>
          <p:cNvSpPr>
            <a:spLocks noGrp="1"/>
          </p:cNvSpPr>
          <p:nvPr>
            <p:ph type="title"/>
          </p:nvPr>
        </p:nvSpPr>
        <p:spPr>
          <a:xfrm>
            <a:off x="457200" y="276543"/>
            <a:ext cx="8229600" cy="1143000"/>
          </a:xfrm>
        </p:spPr>
        <p:txBody>
          <a:bodyPr anchor="ctr"/>
          <a:lstStyle/>
          <a:p>
            <a:r>
              <a:rPr lang="zh-CN" altLang="en-US" sz="4000" b="1" dirty="0" smtClean="0">
                <a:solidFill>
                  <a:srgbClr val="FF0000"/>
                </a:solidFill>
                <a:latin typeface="微软雅黑" panose="020B0503020204020204" charset="-122"/>
                <a:ea typeface="微软雅黑" panose="020B0503020204020204" charset="-122"/>
                <a:cs typeface="微软雅黑" panose="020B0503020204020204" charset="-122"/>
                <a:sym typeface="+mn-ea"/>
              </a:rPr>
              <a:t>多维动态规划应用举例</a:t>
            </a:r>
            <a:r>
              <a:rPr lang="en-US" altLang="zh-CN" sz="4000" b="1" dirty="0" smtClean="0">
                <a:solidFill>
                  <a:srgbClr val="FF0000"/>
                </a:solidFill>
                <a:latin typeface="微软雅黑" panose="020B0503020204020204" charset="-122"/>
                <a:ea typeface="微软雅黑" panose="020B0503020204020204" charset="-122"/>
                <a:cs typeface="微软雅黑" panose="020B0503020204020204" charset="-122"/>
              </a:rPr>
              <a:t>—</a:t>
            </a:r>
            <a:r>
              <a:rPr lang="zh-CN" altLang="en-US" sz="4000" b="1" dirty="0" smtClean="0">
                <a:solidFill>
                  <a:srgbClr val="FF0000"/>
                </a:solidFill>
                <a:latin typeface="微软雅黑" panose="020B0503020204020204" charset="-122"/>
                <a:ea typeface="微软雅黑" panose="020B0503020204020204" charset="-122"/>
                <a:cs typeface="微软雅黑" panose="020B0503020204020204" charset="-122"/>
              </a:rPr>
              <a:t>乌龟棋</a:t>
            </a:r>
            <a:endParaRPr lang="zh-CN" altLang="en-US" sz="4000" b="1" dirty="0" smtClean="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p:cNvPicPr>
            <a:picLocks noGrp="1" noChangeAspect="1" noChangeArrowheads="1"/>
          </p:cNvPicPr>
          <p:nvPr>
            <p:ph idx="1"/>
          </p:nvPr>
        </p:nvPicPr>
        <p:blipFill>
          <a:blip r:embed="rId1"/>
          <a:srcRect/>
          <a:stretch>
            <a:fillRect/>
          </a:stretch>
        </p:blipFill>
        <p:spPr bwMode="auto">
          <a:xfrm>
            <a:off x="1691809" y="4509879"/>
            <a:ext cx="5948905" cy="1928826"/>
          </a:xfrm>
          <a:prstGeom prst="rect">
            <a:avLst/>
          </a:prstGeom>
          <a:noFill/>
          <a:ln w="9525">
            <a:noFill/>
            <a:miter lim="800000"/>
            <a:headEnd/>
            <a:tailEnd/>
          </a:ln>
          <a:effectLst/>
        </p:spPr>
      </p:pic>
      <p:sp>
        <p:nvSpPr>
          <p:cNvPr id="5" name="内容占位符 2"/>
          <p:cNvSpPr txBox="1"/>
          <p:nvPr/>
        </p:nvSpPr>
        <p:spPr>
          <a:xfrm>
            <a:off x="407641" y="1563271"/>
            <a:ext cx="8229600" cy="338437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defRPr/>
            </a:pPr>
            <a:r>
              <a:rPr lang="zh-CN" altLang="en-US" sz="2000" dirty="0" smtClean="0">
                <a:latin typeface="微软雅黑" panose="020B0503020204020204" charset="-122"/>
                <a:ea typeface="微软雅黑" panose="020B0503020204020204" charset="-122"/>
                <a:cs typeface="微软雅黑" panose="020B0503020204020204" charset="-122"/>
              </a:rPr>
              <a:t>输入：</a:t>
            </a:r>
            <a:endParaRPr lang="en-US" altLang="zh-CN" sz="2000" dirty="0" smtClean="0">
              <a:latin typeface="微软雅黑" panose="020B0503020204020204" charset="-122"/>
              <a:ea typeface="微软雅黑" panose="020B0503020204020204" charset="-122"/>
              <a:cs typeface="微软雅黑" panose="020B0503020204020204" charset="-122"/>
            </a:endParaRPr>
          </a:p>
          <a:p>
            <a:pPr marL="342900" marR="0" lvl="0" indent="-342900" algn="l" defTabSz="914400" rtl="0" eaLnBrk="1" fontAlgn="auto" latinLnBrk="0" hangingPunct="1">
              <a:lnSpc>
                <a:spcPct val="100000"/>
              </a:lnSpc>
              <a:spcBef>
                <a:spcPct val="20000"/>
              </a:spcBef>
              <a:spcAft>
                <a:spcPts val="0"/>
              </a:spcAft>
              <a:buClrTx/>
              <a:buSzTx/>
              <a:defRPr/>
            </a:pPr>
            <a:r>
              <a:rPr kumimoji="0" lang="en-US" altLang="zh-CN" sz="2000"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9 5</a:t>
            </a:r>
            <a:endParaRPr kumimoji="0" lang="en-US" altLang="zh-CN" sz="2000"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342900" marR="0" lvl="0" indent="-342900" algn="l" defTabSz="914400" rtl="0" eaLnBrk="1" fontAlgn="auto" latinLnBrk="0" hangingPunct="1">
              <a:lnSpc>
                <a:spcPct val="100000"/>
              </a:lnSpc>
              <a:spcBef>
                <a:spcPct val="20000"/>
              </a:spcBef>
              <a:spcAft>
                <a:spcPts val="0"/>
              </a:spcAft>
              <a:buClrTx/>
              <a:buSzTx/>
              <a:defRPr/>
            </a:pPr>
            <a:r>
              <a:rPr kumimoji="0" lang="en-US" altLang="zh-CN" sz="2000"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6 10 14</a:t>
            </a:r>
            <a:r>
              <a:rPr kumimoji="0" lang="en-US" altLang="zh-CN" sz="2000" i="0" u="none" strike="noStrike" kern="1200" cap="none" spc="0" normalizeH="0" noProof="0" dirty="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 2 8 8 18 5 17</a:t>
            </a:r>
            <a:endParaRPr kumimoji="0" lang="en-US" altLang="zh-CN" sz="2000" i="0" u="none" strike="noStrike" kern="1200" cap="none" spc="0" normalizeH="0" noProof="0" dirty="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342900" marR="0" lvl="0" indent="-342900" algn="l" defTabSz="914400" rtl="0" eaLnBrk="1" fontAlgn="auto" latinLnBrk="0" hangingPunct="1">
              <a:lnSpc>
                <a:spcPct val="100000"/>
              </a:lnSpc>
              <a:spcBef>
                <a:spcPct val="20000"/>
              </a:spcBef>
              <a:spcAft>
                <a:spcPts val="0"/>
              </a:spcAft>
              <a:buClrTx/>
              <a:buSzTx/>
              <a:defRPr/>
            </a:pPr>
            <a:r>
              <a:rPr lang="en-US" altLang="zh-CN" sz="2000" baseline="0" dirty="0" smtClean="0">
                <a:latin typeface="微软雅黑" panose="020B0503020204020204" charset="-122"/>
                <a:ea typeface="微软雅黑" panose="020B0503020204020204" charset="-122"/>
                <a:cs typeface="微软雅黑" panose="020B0503020204020204" charset="-122"/>
              </a:rPr>
              <a:t>1</a:t>
            </a:r>
            <a:r>
              <a:rPr lang="en-US" altLang="zh-CN" sz="2000" dirty="0" smtClean="0">
                <a:latin typeface="微软雅黑" panose="020B0503020204020204" charset="-122"/>
                <a:ea typeface="微软雅黑" panose="020B0503020204020204" charset="-122"/>
                <a:cs typeface="微软雅黑" panose="020B0503020204020204" charset="-122"/>
              </a:rPr>
              <a:t> 3 1 2 1</a:t>
            </a:r>
            <a:endParaRPr lang="en-US" altLang="zh-CN" sz="2000" dirty="0" smtClean="0">
              <a:latin typeface="微软雅黑" panose="020B0503020204020204" charset="-122"/>
              <a:ea typeface="微软雅黑" panose="020B0503020204020204" charset="-122"/>
              <a:cs typeface="微软雅黑" panose="020B0503020204020204" charset="-122"/>
            </a:endParaRPr>
          </a:p>
          <a:p>
            <a:pPr marL="342900" marR="0" lvl="0" indent="-342900" algn="l" defTabSz="914400" rtl="0" eaLnBrk="1" fontAlgn="auto" latinLnBrk="0" hangingPunct="1">
              <a:lnSpc>
                <a:spcPct val="100000"/>
              </a:lnSpc>
              <a:spcBef>
                <a:spcPct val="20000"/>
              </a:spcBef>
              <a:spcAft>
                <a:spcPts val="0"/>
              </a:spcAft>
              <a:buClrTx/>
              <a:buSzTx/>
              <a:defRPr/>
            </a:pPr>
            <a:r>
              <a:rPr kumimoji="0" lang="zh-CN" altLang="en-US" sz="2000"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输出：</a:t>
            </a:r>
            <a:endParaRPr kumimoji="0" lang="en-US" altLang="zh-CN" sz="2000"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342900" marR="0" lvl="0" indent="-342900" algn="l" defTabSz="914400" rtl="0" eaLnBrk="1" fontAlgn="auto" latinLnBrk="0" hangingPunct="1">
              <a:lnSpc>
                <a:spcPct val="100000"/>
              </a:lnSpc>
              <a:spcBef>
                <a:spcPct val="20000"/>
              </a:spcBef>
              <a:spcAft>
                <a:spcPts val="0"/>
              </a:spcAft>
              <a:buClrTx/>
              <a:buSzTx/>
              <a:defRPr/>
            </a:pPr>
            <a:r>
              <a:rPr lang="zh-CN" altLang="zh-CN" sz="2000" dirty="0" smtClean="0">
                <a:latin typeface="微软雅黑" panose="020B0503020204020204" charset="-122"/>
                <a:ea typeface="微软雅黑" panose="020B0503020204020204" charset="-122"/>
                <a:cs typeface="微软雅黑" panose="020B0503020204020204" charset="-122"/>
              </a:rPr>
              <a:t>7</a:t>
            </a:r>
            <a:r>
              <a:rPr lang="en-US" altLang="zh-CN" sz="2000" dirty="0" smtClean="0">
                <a:latin typeface="微软雅黑" panose="020B0503020204020204" charset="-122"/>
                <a:ea typeface="微软雅黑" panose="020B0503020204020204" charset="-122"/>
                <a:cs typeface="微软雅黑" panose="020B0503020204020204" charset="-122"/>
              </a:rPr>
              <a:t>3</a:t>
            </a:r>
            <a:endParaRPr lang="en-US" altLang="zh-CN" sz="2000" dirty="0" smtClean="0">
              <a:latin typeface="微软雅黑" panose="020B0503020204020204" charset="-122"/>
              <a:ea typeface="微软雅黑" panose="020B0503020204020204" charset="-122"/>
              <a:cs typeface="微软雅黑" panose="020B0503020204020204" charset="-122"/>
            </a:endParaRPr>
          </a:p>
          <a:p>
            <a:pPr marL="342900" marR="0" lvl="0" indent="-342900" algn="l" defTabSz="914400" rtl="0" eaLnBrk="1" fontAlgn="auto" latinLnBrk="0" hangingPunct="1">
              <a:lnSpc>
                <a:spcPct val="100000"/>
              </a:lnSpc>
              <a:spcBef>
                <a:spcPct val="20000"/>
              </a:spcBef>
              <a:spcAft>
                <a:spcPts val="0"/>
              </a:spcAft>
              <a:buClrTx/>
              <a:buSzTx/>
              <a:defRPr/>
            </a:pPr>
            <a:r>
              <a:rPr kumimoji="0" lang="zh-CN" altLang="en-US" sz="2000"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说明：使用卡片的顺序为</a:t>
            </a:r>
            <a:r>
              <a:rPr kumimoji="0" lang="en-US" altLang="zh-CN" sz="2000"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1</a:t>
            </a:r>
            <a:r>
              <a:rPr kumimoji="0" lang="en-US" altLang="zh-CN" sz="2000" i="0" u="none" strike="noStrike" kern="1200" cap="none" spc="0" normalizeH="0" noProof="0" dirty="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 1 3 1 2</a:t>
            </a:r>
            <a:r>
              <a:rPr kumimoji="0" lang="zh-CN" altLang="en-US" sz="2000" i="0" u="none" strike="noStrike" kern="1200" cap="none" spc="0" normalizeH="0" noProof="0" dirty="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，如下图</a:t>
            </a:r>
            <a:r>
              <a:rPr lang="en-US" altLang="zh-CN" sz="2000" dirty="0">
                <a:latin typeface="微软雅黑" panose="020B0503020204020204" charset="-122"/>
                <a:ea typeface="微软雅黑" panose="020B0503020204020204" charset="-122"/>
                <a:cs typeface="微软雅黑" panose="020B0503020204020204" charset="-122"/>
              </a:rPr>
              <a:t>:</a:t>
            </a:r>
            <a:endParaRPr kumimoji="0" lang="en-US" altLang="zh-CN" sz="2000"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342900" marR="0" lvl="0" indent="-342900" algn="l" defTabSz="914400" rtl="0" eaLnBrk="1" fontAlgn="auto" latinLnBrk="0" hangingPunct="1">
              <a:lnSpc>
                <a:spcPct val="100000"/>
              </a:lnSpc>
              <a:spcBef>
                <a:spcPct val="20000"/>
              </a:spcBef>
              <a:spcAft>
                <a:spcPts val="0"/>
              </a:spcAft>
              <a:buClrTx/>
              <a:buSzTx/>
              <a:defRPr/>
            </a:pPr>
            <a:endParaRPr kumimoji="0" lang="en-US" altLang="zh-CN" sz="2000"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342900" marR="0" lvl="0" indent="-342900" algn="l" defTabSz="914400" rtl="0" eaLnBrk="1" fontAlgn="auto" latinLnBrk="0" hangingPunct="1">
              <a:lnSpc>
                <a:spcPct val="100000"/>
              </a:lnSpc>
              <a:spcBef>
                <a:spcPct val="20000"/>
              </a:spcBef>
              <a:spcAft>
                <a:spcPts val="0"/>
              </a:spcAft>
              <a:buClrTx/>
              <a:buSzTx/>
              <a:defRPr/>
            </a:pPr>
            <a:endParaRPr kumimoji="0" lang="en-US" altLang="zh-CN" sz="2000" i="0" u="none" strike="noStrike" kern="1200" cap="none" spc="0" normalizeH="0" baseline="0" noProof="0" dirty="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p:txBody>
      </p:sp>
      <p:sp>
        <p:nvSpPr>
          <p:cNvPr id="18434" name="标题 18433"/>
          <p:cNvSpPr>
            <a:spLocks noGrp="1"/>
          </p:cNvSpPr>
          <p:nvPr>
            <p:ph type="title"/>
          </p:nvPr>
        </p:nvSpPr>
        <p:spPr>
          <a:xfrm>
            <a:off x="457200" y="276543"/>
            <a:ext cx="8229600" cy="1143000"/>
          </a:xfrm>
        </p:spPr>
        <p:txBody>
          <a:bodyPr anchor="ctr"/>
          <a:p>
            <a:r>
              <a:rPr lang="zh-CN" altLang="en-US" sz="4000" b="1" dirty="0" smtClean="0">
                <a:solidFill>
                  <a:srgbClr val="FF0000"/>
                </a:solidFill>
                <a:latin typeface="微软雅黑" panose="020B0503020204020204" charset="-122"/>
                <a:ea typeface="微软雅黑" panose="020B0503020204020204" charset="-122"/>
                <a:cs typeface="微软雅黑" panose="020B0503020204020204" charset="-122"/>
                <a:sym typeface="+mn-ea"/>
              </a:rPr>
              <a:t>多维动态规划应用举例</a:t>
            </a:r>
            <a:r>
              <a:rPr lang="en-US" altLang="zh-CN" sz="4000" b="1" dirty="0" smtClean="0">
                <a:solidFill>
                  <a:srgbClr val="FF0000"/>
                </a:solidFill>
                <a:latin typeface="微软雅黑" panose="020B0503020204020204" charset="-122"/>
                <a:ea typeface="微软雅黑" panose="020B0503020204020204" charset="-122"/>
                <a:cs typeface="微软雅黑" panose="020B0503020204020204" charset="-122"/>
              </a:rPr>
              <a:t>—</a:t>
            </a:r>
            <a:r>
              <a:rPr lang="zh-CN" altLang="en-US" sz="4000" b="1" dirty="0" smtClean="0">
                <a:solidFill>
                  <a:srgbClr val="FF0000"/>
                </a:solidFill>
                <a:latin typeface="微软雅黑" panose="020B0503020204020204" charset="-122"/>
                <a:ea typeface="微软雅黑" panose="020B0503020204020204" charset="-122"/>
                <a:cs typeface="微软雅黑" panose="020B0503020204020204" charset="-122"/>
              </a:rPr>
              <a:t>乌龟棋</a:t>
            </a:r>
            <a:endParaRPr lang="zh-CN" altLang="en-US" sz="4000" b="1" dirty="0" smtClean="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0034" y="1644760"/>
            <a:ext cx="8229600" cy="5024600"/>
          </a:xfrm>
        </p:spPr>
        <p:txBody>
          <a:bodyPr>
            <a:normAutofit/>
          </a:bodyPr>
          <a:lstStyle/>
          <a:p>
            <a:pPr>
              <a:lnSpc>
                <a:spcPct val="120000"/>
              </a:lnSpc>
            </a:pPr>
            <a:r>
              <a:rPr lang="zh-CN" altLang="en-US" sz="2400" dirty="0" smtClean="0">
                <a:latin typeface="+mn-ea"/>
              </a:rPr>
              <a:t>卡片有四种，每种可以任意选取，因此可以用四维表示卡片的选取的状态</a:t>
            </a:r>
            <a:r>
              <a:rPr lang="zh-CN" altLang="zh-CN" sz="2400" dirty="0" smtClean="0">
                <a:latin typeface="+mn-ea"/>
              </a:rPr>
              <a:t>，</a:t>
            </a:r>
            <a:r>
              <a:rPr lang="zh-CN" altLang="en-US" sz="2400" dirty="0" smtClean="0">
                <a:latin typeface="+mn-ea"/>
              </a:rPr>
              <a:t>假设最后一步分别取了</a:t>
            </a:r>
            <a:r>
              <a:rPr lang="en-US" altLang="zh-CN" sz="2400" dirty="0" smtClean="0">
                <a:latin typeface="+mn-ea"/>
              </a:rPr>
              <a:t>4</a:t>
            </a:r>
            <a:r>
              <a:rPr lang="zh-CN" altLang="en-US" sz="2400" dirty="0" smtClean="0">
                <a:latin typeface="+mn-ea"/>
              </a:rPr>
              <a:t>种卡片的一种。</a:t>
            </a:r>
            <a:endParaRPr lang="en-US" altLang="zh-CN" sz="2400" dirty="0" smtClean="0">
              <a:latin typeface="+mn-ea"/>
            </a:endParaRPr>
          </a:p>
          <a:p>
            <a:pPr>
              <a:lnSpc>
                <a:spcPct val="120000"/>
              </a:lnSpc>
            </a:pPr>
            <a:r>
              <a:rPr lang="zh-CN" altLang="en-US" sz="2400" dirty="0" smtClean="0">
                <a:latin typeface="+mn-ea"/>
              </a:rPr>
              <a:t>设</a:t>
            </a:r>
            <a:r>
              <a:rPr lang="en-US" sz="2400" dirty="0" smtClean="0">
                <a:latin typeface="+mn-ea"/>
              </a:rPr>
              <a:t>f(</a:t>
            </a:r>
            <a:r>
              <a:rPr lang="en-US" sz="2400" dirty="0" err="1" smtClean="0">
                <a:latin typeface="+mn-ea"/>
              </a:rPr>
              <a:t>a,b,c,d</a:t>
            </a:r>
            <a:r>
              <a:rPr lang="en-US" sz="2400" dirty="0" smtClean="0">
                <a:latin typeface="+mn-ea"/>
              </a:rPr>
              <a:t>)</a:t>
            </a:r>
            <a:r>
              <a:rPr lang="zh-CN" altLang="en-US" sz="2400" dirty="0" smtClean="0">
                <a:latin typeface="+mn-ea"/>
              </a:rPr>
              <a:t>表示</a:t>
            </a:r>
            <a:r>
              <a:rPr lang="en-US" altLang="zh-CN" sz="2400" dirty="0" smtClean="0">
                <a:latin typeface="+mn-ea"/>
              </a:rPr>
              <a:t>4</a:t>
            </a:r>
            <a:r>
              <a:rPr lang="zh-CN" altLang="en-US" sz="2400" dirty="0" smtClean="0">
                <a:latin typeface="+mn-ea"/>
              </a:rPr>
              <a:t>种卡片分别用过</a:t>
            </a:r>
            <a:r>
              <a:rPr lang="en-US" sz="2400" dirty="0" smtClean="0">
                <a:latin typeface="+mn-ea"/>
              </a:rPr>
              <a:t>a</a:t>
            </a:r>
            <a:r>
              <a:rPr lang="zh-CN" altLang="en-US" sz="2400" dirty="0" smtClean="0">
                <a:latin typeface="+mn-ea"/>
              </a:rPr>
              <a:t>、</a:t>
            </a:r>
            <a:r>
              <a:rPr lang="en-US" sz="2400" dirty="0" smtClean="0">
                <a:latin typeface="+mn-ea"/>
              </a:rPr>
              <a:t>b</a:t>
            </a:r>
            <a:r>
              <a:rPr lang="zh-CN" altLang="en-US" sz="2400" dirty="0" smtClean="0">
                <a:latin typeface="+mn-ea"/>
              </a:rPr>
              <a:t>、</a:t>
            </a:r>
            <a:r>
              <a:rPr lang="en-US" sz="2400" dirty="0" smtClean="0">
                <a:latin typeface="+mn-ea"/>
              </a:rPr>
              <a:t>c</a:t>
            </a:r>
            <a:r>
              <a:rPr lang="zh-CN" altLang="en-US" sz="2400" dirty="0" smtClean="0">
                <a:latin typeface="+mn-ea"/>
              </a:rPr>
              <a:t>、</a:t>
            </a:r>
            <a:r>
              <a:rPr lang="en-US" sz="2400" dirty="0" smtClean="0">
                <a:latin typeface="+mn-ea"/>
              </a:rPr>
              <a:t>d</a:t>
            </a:r>
            <a:r>
              <a:rPr lang="zh-CN" altLang="en-US" sz="2400" dirty="0" smtClean="0">
                <a:latin typeface="+mn-ea"/>
              </a:rPr>
              <a:t>张时可得的最高分。则：</a:t>
            </a:r>
            <a:endParaRPr lang="en-US" altLang="zh-CN" sz="2400" dirty="0" smtClean="0">
              <a:latin typeface="+mn-ea"/>
            </a:endParaRPr>
          </a:p>
          <a:p>
            <a:pPr>
              <a:lnSpc>
                <a:spcPct val="120000"/>
              </a:lnSpc>
            </a:pPr>
            <a:endParaRPr lang="en-US" altLang="zh-CN" sz="2400" dirty="0">
              <a:latin typeface="+mn-ea"/>
            </a:endParaRPr>
          </a:p>
          <a:p>
            <a:pPr>
              <a:lnSpc>
                <a:spcPct val="120000"/>
              </a:lnSpc>
            </a:pPr>
            <a:endParaRPr lang="en-US" altLang="zh-CN" sz="2400" dirty="0" smtClean="0">
              <a:latin typeface="+mn-ea"/>
            </a:endParaRPr>
          </a:p>
          <a:p>
            <a:pPr>
              <a:lnSpc>
                <a:spcPct val="120000"/>
              </a:lnSpc>
            </a:pPr>
            <a:endParaRPr lang="en-US" altLang="zh-CN" sz="2400" dirty="0">
              <a:latin typeface="+mn-ea"/>
            </a:endParaRPr>
          </a:p>
          <a:p>
            <a:pPr>
              <a:lnSpc>
                <a:spcPct val="120000"/>
              </a:lnSpc>
            </a:pPr>
            <a:endParaRPr lang="en-US" altLang="zh-CN" sz="2400" dirty="0" smtClean="0">
              <a:latin typeface="+mn-ea"/>
            </a:endParaRPr>
          </a:p>
          <a:p>
            <a:pPr>
              <a:lnSpc>
                <a:spcPct val="120000"/>
              </a:lnSpc>
            </a:pPr>
            <a:r>
              <a:rPr lang="zh-CN" altLang="en-US" sz="2400" dirty="0" smtClean="0">
                <a:latin typeface="+mn-ea"/>
              </a:rPr>
              <a:t>每种卡片的张数不超过</a:t>
            </a:r>
            <a:r>
              <a:rPr lang="en-US" altLang="zh-CN" sz="2400" dirty="0" smtClean="0">
                <a:latin typeface="+mn-ea"/>
              </a:rPr>
              <a:t>40</a:t>
            </a:r>
            <a:r>
              <a:rPr lang="zh-CN" altLang="en-US" sz="2400" dirty="0" smtClean="0">
                <a:latin typeface="+mn-ea"/>
              </a:rPr>
              <a:t>张，所以复杂度为</a:t>
            </a:r>
            <a:r>
              <a:rPr lang="en-US" altLang="zh-CN" sz="2400" dirty="0" smtClean="0">
                <a:latin typeface="+mn-ea"/>
              </a:rPr>
              <a:t>40^4</a:t>
            </a:r>
            <a:r>
              <a:rPr lang="zh-CN" altLang="en-US" sz="2400" dirty="0" smtClean="0">
                <a:latin typeface="+mn-ea"/>
              </a:rPr>
              <a:t>。</a:t>
            </a:r>
            <a:endParaRPr lang="en-US" altLang="zh-CN" sz="2400" dirty="0" smtClean="0">
              <a:latin typeface="+mn-ea"/>
            </a:endParaRPr>
          </a:p>
        </p:txBody>
      </p:sp>
      <p:graphicFrame>
        <p:nvGraphicFramePr>
          <p:cNvPr id="4" name="对象 3"/>
          <p:cNvGraphicFramePr>
            <a:graphicFrameLocks noChangeAspect="1"/>
          </p:cNvGraphicFramePr>
          <p:nvPr/>
        </p:nvGraphicFramePr>
        <p:xfrm>
          <a:off x="1259632" y="3837046"/>
          <a:ext cx="6643734" cy="1752194"/>
        </p:xfrm>
        <a:graphic>
          <a:graphicData uri="http://schemas.openxmlformats.org/presentationml/2006/ole">
            <mc:AlternateContent xmlns:mc="http://schemas.openxmlformats.org/markup-compatibility/2006">
              <mc:Choice xmlns:v="urn:schemas-microsoft-com:vml" Requires="v">
                <p:oleObj spid="_x0000_s16455" name="公式" r:id="rId1" imgW="83210400" imgH="21945600" progId="Equation.3">
                  <p:embed/>
                </p:oleObj>
              </mc:Choice>
              <mc:Fallback>
                <p:oleObj name="公式" r:id="rId1" imgW="83210400" imgH="21945600" progId="Equation.3">
                  <p:embed/>
                  <p:pic>
                    <p:nvPicPr>
                      <p:cNvPr id="0" name="图片 16454"/>
                      <p:cNvPicPr>
                        <a:picLocks noChangeAspect="1"/>
                      </p:cNvPicPr>
                      <p:nvPr/>
                    </p:nvPicPr>
                    <p:blipFill>
                      <a:blip r:embed="rId2"/>
                      <a:stretch>
                        <a:fillRect/>
                      </a:stretch>
                    </p:blipFill>
                    <p:spPr>
                      <a:xfrm>
                        <a:off x="1259632" y="3837046"/>
                        <a:ext cx="6643734" cy="1752194"/>
                      </a:xfrm>
                      <a:prstGeom prst="rect">
                        <a:avLst/>
                      </a:prstGeom>
                      <a:noFill/>
                      <a:ln w="9525">
                        <a:noFill/>
                      </a:ln>
                    </p:spPr>
                  </p:pic>
                </p:oleObj>
              </mc:Fallback>
            </mc:AlternateContent>
          </a:graphicData>
        </a:graphic>
      </p:graphicFrame>
      <p:sp>
        <p:nvSpPr>
          <p:cNvPr id="18434" name="标题 18433"/>
          <p:cNvSpPr>
            <a:spLocks noGrp="1"/>
          </p:cNvSpPr>
          <p:nvPr>
            <p:ph type="title"/>
          </p:nvPr>
        </p:nvSpPr>
        <p:spPr>
          <a:xfrm>
            <a:off x="457200" y="276543"/>
            <a:ext cx="8229600" cy="1143000"/>
          </a:xfrm>
        </p:spPr>
        <p:txBody>
          <a:bodyPr anchor="ctr"/>
          <a:lstStyle/>
          <a:p>
            <a:r>
              <a:rPr lang="zh-CN" altLang="en-US" sz="4000" b="1" dirty="0" smtClean="0">
                <a:solidFill>
                  <a:srgbClr val="FF0000"/>
                </a:solidFill>
                <a:latin typeface="微软雅黑" panose="020B0503020204020204" charset="-122"/>
                <a:ea typeface="微软雅黑" panose="020B0503020204020204" charset="-122"/>
                <a:cs typeface="微软雅黑" panose="020B0503020204020204" charset="-122"/>
                <a:sym typeface="+mn-ea"/>
              </a:rPr>
              <a:t>多维动态规划应用举例</a:t>
            </a:r>
            <a:r>
              <a:rPr lang="en-US" altLang="zh-CN" sz="4000" b="1" dirty="0" smtClean="0">
                <a:solidFill>
                  <a:srgbClr val="FF0000"/>
                </a:solidFill>
                <a:latin typeface="微软雅黑" panose="020B0503020204020204" charset="-122"/>
                <a:ea typeface="微软雅黑" panose="020B0503020204020204" charset="-122"/>
                <a:cs typeface="微软雅黑" panose="020B0503020204020204" charset="-122"/>
              </a:rPr>
              <a:t>—</a:t>
            </a:r>
            <a:r>
              <a:rPr lang="zh-CN" altLang="en-US" sz="4000" b="1" dirty="0" smtClean="0">
                <a:solidFill>
                  <a:srgbClr val="FF0000"/>
                </a:solidFill>
                <a:latin typeface="微软雅黑" panose="020B0503020204020204" charset="-122"/>
                <a:ea typeface="微软雅黑" panose="020B0503020204020204" charset="-122"/>
                <a:cs typeface="微软雅黑" panose="020B0503020204020204" charset="-122"/>
              </a:rPr>
              <a:t>乌龟棋</a:t>
            </a:r>
            <a:endParaRPr lang="zh-CN" altLang="en-US" sz="4000" b="1" dirty="0" smtClean="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520" y="1556792"/>
            <a:ext cx="8712968" cy="5184576"/>
          </a:xfrm>
        </p:spPr>
        <p:txBody>
          <a:bodyPr>
            <a:noAutofit/>
          </a:bodyPr>
          <a:lstStyle/>
          <a:p>
            <a:pPr marL="0" indent="0">
              <a:lnSpc>
                <a:spcPct val="110000"/>
              </a:lnSpc>
              <a:buNone/>
            </a:pPr>
            <a:r>
              <a:rPr lang="zh-CN" altLang="en-US" sz="2400" dirty="0">
                <a:latin typeface="+mn-ea"/>
              </a:rPr>
              <a:t>f[0][0][0][0]=a[1];  </a:t>
            </a:r>
            <a:endParaRPr lang="zh-CN" altLang="en-US" sz="2400" dirty="0">
              <a:latin typeface="+mn-ea"/>
            </a:endParaRPr>
          </a:p>
          <a:p>
            <a:pPr marL="0" indent="0">
              <a:lnSpc>
                <a:spcPct val="110000"/>
              </a:lnSpc>
              <a:buNone/>
            </a:pPr>
            <a:r>
              <a:rPr lang="zh-CN" altLang="en-US" sz="2400" dirty="0" smtClean="0">
                <a:latin typeface="+mn-ea"/>
              </a:rPr>
              <a:t>for(</a:t>
            </a:r>
            <a:r>
              <a:rPr lang="zh-CN" altLang="en-US" sz="2400" dirty="0">
                <a:latin typeface="+mn-ea"/>
              </a:rPr>
              <a:t>l1=0;l1&lt;=num[1];l1++</a:t>
            </a:r>
            <a:r>
              <a:rPr lang="zh-CN" altLang="en-US" sz="2400" dirty="0" smtClean="0">
                <a:latin typeface="+mn-ea"/>
              </a:rPr>
              <a:t>)</a:t>
            </a:r>
            <a:r>
              <a:rPr lang="en-US" altLang="zh-CN" sz="2400" dirty="0" smtClean="0">
                <a:latin typeface="+mn-ea"/>
              </a:rPr>
              <a:t>//</a:t>
            </a:r>
            <a:r>
              <a:rPr lang="en-US" altLang="zh-CN" sz="2400" dirty="0" err="1" smtClean="0">
                <a:latin typeface="+mn-ea"/>
              </a:rPr>
              <a:t>num</a:t>
            </a:r>
            <a:r>
              <a:rPr lang="en-US" altLang="zh-CN" sz="2400" dirty="0" smtClean="0">
                <a:latin typeface="+mn-ea"/>
              </a:rPr>
              <a:t>[</a:t>
            </a:r>
            <a:r>
              <a:rPr lang="en-US" altLang="zh-CN" sz="2400" dirty="0" err="1" smtClean="0">
                <a:latin typeface="+mn-ea"/>
              </a:rPr>
              <a:t>i</a:t>
            </a:r>
            <a:r>
              <a:rPr lang="en-US" altLang="zh-CN" sz="2400" dirty="0" smtClean="0">
                <a:latin typeface="+mn-ea"/>
              </a:rPr>
              <a:t>]</a:t>
            </a:r>
            <a:r>
              <a:rPr lang="zh-CN" altLang="en-US" sz="2400" dirty="0" smtClean="0">
                <a:latin typeface="+mn-ea"/>
              </a:rPr>
              <a:t>表示</a:t>
            </a:r>
            <a:r>
              <a:rPr lang="zh-CN" altLang="en-US" sz="2400" dirty="0" smtClean="0">
                <a:latin typeface="+mn-ea"/>
              </a:rPr>
              <a:t>第</a:t>
            </a:r>
            <a:r>
              <a:rPr lang="en-US" altLang="zh-CN" sz="2400" dirty="0" err="1" smtClean="0">
                <a:latin typeface="+mn-ea"/>
              </a:rPr>
              <a:t>i</a:t>
            </a:r>
            <a:r>
              <a:rPr lang="zh-CN" altLang="en-US" sz="2400" dirty="0" smtClean="0">
                <a:latin typeface="+mn-ea"/>
              </a:rPr>
              <a:t>种卡片的数量</a:t>
            </a:r>
            <a:r>
              <a:rPr lang="zh-CN" altLang="en-US" sz="2400" dirty="0" smtClean="0">
                <a:latin typeface="+mn-ea"/>
              </a:rPr>
              <a:t>  </a:t>
            </a:r>
            <a:endParaRPr lang="zh-CN" altLang="en-US" sz="2400" dirty="0">
              <a:latin typeface="+mn-ea"/>
            </a:endParaRPr>
          </a:p>
          <a:p>
            <a:pPr marL="0" indent="0">
              <a:lnSpc>
                <a:spcPct val="110000"/>
              </a:lnSpc>
              <a:buNone/>
            </a:pPr>
            <a:r>
              <a:rPr lang="zh-CN" altLang="en-US" sz="2400" dirty="0">
                <a:latin typeface="+mn-ea"/>
              </a:rPr>
              <a:t> </a:t>
            </a:r>
            <a:r>
              <a:rPr lang="zh-CN" altLang="en-US" sz="2400" dirty="0" smtClean="0">
                <a:latin typeface="+mn-ea"/>
              </a:rPr>
              <a:t>for(</a:t>
            </a:r>
            <a:r>
              <a:rPr lang="zh-CN" altLang="en-US" sz="2400" dirty="0">
                <a:latin typeface="+mn-ea"/>
              </a:rPr>
              <a:t>l2=0;l2&lt;=num[2];l2++)  </a:t>
            </a:r>
            <a:endParaRPr lang="zh-CN" altLang="en-US" sz="2400" dirty="0">
              <a:latin typeface="+mn-ea"/>
            </a:endParaRPr>
          </a:p>
          <a:p>
            <a:pPr marL="0" indent="0">
              <a:lnSpc>
                <a:spcPct val="110000"/>
              </a:lnSpc>
              <a:buNone/>
            </a:pPr>
            <a:r>
              <a:rPr lang="zh-CN" altLang="en-US" sz="2400" dirty="0">
                <a:latin typeface="+mn-ea"/>
              </a:rPr>
              <a:t>  for(l3=0;l3&lt;=num[3];l3++)  </a:t>
            </a:r>
            <a:endParaRPr lang="zh-CN" altLang="en-US" sz="2400" dirty="0">
              <a:latin typeface="+mn-ea"/>
            </a:endParaRPr>
          </a:p>
          <a:p>
            <a:pPr marL="0" indent="0">
              <a:lnSpc>
                <a:spcPct val="110000"/>
              </a:lnSpc>
              <a:buNone/>
            </a:pPr>
            <a:r>
              <a:rPr lang="zh-CN" altLang="en-US" sz="2400" dirty="0">
                <a:latin typeface="+mn-ea"/>
              </a:rPr>
              <a:t>   for(l4=0;l4&lt;=num[4];l4++</a:t>
            </a:r>
            <a:r>
              <a:rPr lang="zh-CN" altLang="en-US" sz="2400" dirty="0" smtClean="0">
                <a:latin typeface="+mn-ea"/>
              </a:rPr>
              <a:t>)</a:t>
            </a:r>
            <a:r>
              <a:rPr lang="en-US" altLang="zh-CN" sz="2400" dirty="0" smtClean="0">
                <a:latin typeface="+mn-ea"/>
              </a:rPr>
              <a:t>{</a:t>
            </a:r>
            <a:endParaRPr lang="en-US" altLang="zh-CN" sz="2400" dirty="0">
              <a:latin typeface="+mn-ea"/>
            </a:endParaRPr>
          </a:p>
          <a:p>
            <a:pPr marL="0" indent="0">
              <a:lnSpc>
                <a:spcPct val="110000"/>
              </a:lnSpc>
              <a:buNone/>
            </a:pPr>
            <a:r>
              <a:rPr lang="zh-CN" altLang="en-US" sz="2400" dirty="0">
                <a:latin typeface="+mn-ea"/>
              </a:rPr>
              <a:t>    </a:t>
            </a:r>
            <a:r>
              <a:rPr lang="en-US" altLang="zh-CN" sz="2400" dirty="0" smtClean="0">
                <a:latin typeface="+mn-ea"/>
              </a:rPr>
              <a:t> </a:t>
            </a:r>
            <a:r>
              <a:rPr lang="zh-CN" altLang="en-US" sz="2400" dirty="0" smtClean="0">
                <a:latin typeface="+mn-ea"/>
              </a:rPr>
              <a:t>t</a:t>
            </a:r>
            <a:r>
              <a:rPr lang="zh-CN" altLang="en-US" sz="2400" dirty="0">
                <a:latin typeface="+mn-ea"/>
              </a:rPr>
              <a:t>=l1+l2*2+l3*3+l4*4+1;  </a:t>
            </a:r>
            <a:endParaRPr lang="zh-CN" altLang="en-US" sz="2400" dirty="0">
              <a:latin typeface="+mn-ea"/>
            </a:endParaRPr>
          </a:p>
          <a:p>
            <a:pPr marL="0" indent="0">
              <a:lnSpc>
                <a:spcPct val="110000"/>
              </a:lnSpc>
              <a:buNone/>
            </a:pPr>
            <a:r>
              <a:rPr lang="zh-CN" altLang="en-US" sz="1600" dirty="0">
                <a:latin typeface="+mn-ea"/>
              </a:rPr>
              <a:t>   </a:t>
            </a:r>
            <a:r>
              <a:rPr lang="en-US" altLang="zh-CN" sz="1600" dirty="0" smtClean="0">
                <a:latin typeface="+mn-ea"/>
              </a:rPr>
              <a:t>  </a:t>
            </a:r>
            <a:r>
              <a:rPr lang="zh-CN" altLang="en-US" sz="1600" dirty="0" smtClean="0">
                <a:latin typeface="+mn-ea"/>
              </a:rPr>
              <a:t> </a:t>
            </a:r>
            <a:r>
              <a:rPr lang="en-US" altLang="zh-CN" sz="1600" dirty="0" smtClean="0">
                <a:latin typeface="+mn-ea"/>
              </a:rPr>
              <a:t>  </a:t>
            </a:r>
            <a:r>
              <a:rPr lang="zh-CN" altLang="en-US" sz="1600" dirty="0" smtClean="0">
                <a:latin typeface="+mn-ea"/>
              </a:rPr>
              <a:t>if</a:t>
            </a:r>
            <a:r>
              <a:rPr lang="zh-CN" altLang="en-US" sz="1600" dirty="0">
                <a:latin typeface="+mn-ea"/>
              </a:rPr>
              <a:t>(l1)f[l1][l2][l3][l4]=max(f[l1][l2][l3][l4],f[l1-1][l2][l3][l4]+a[t]);  </a:t>
            </a:r>
            <a:endParaRPr lang="zh-CN" altLang="en-US" sz="1600" dirty="0">
              <a:latin typeface="+mn-ea"/>
            </a:endParaRPr>
          </a:p>
          <a:p>
            <a:pPr marL="0" indent="0">
              <a:lnSpc>
                <a:spcPct val="110000"/>
              </a:lnSpc>
              <a:buNone/>
            </a:pPr>
            <a:r>
              <a:rPr lang="zh-CN" altLang="en-US" sz="1600" dirty="0">
                <a:latin typeface="+mn-ea"/>
              </a:rPr>
              <a:t>    </a:t>
            </a:r>
            <a:r>
              <a:rPr lang="en-US" altLang="zh-CN" sz="1600" dirty="0" smtClean="0">
                <a:latin typeface="+mn-ea"/>
              </a:rPr>
              <a:t>    </a:t>
            </a:r>
            <a:r>
              <a:rPr lang="zh-CN" altLang="en-US" sz="1600" dirty="0" smtClean="0">
                <a:latin typeface="+mn-ea"/>
              </a:rPr>
              <a:t>if</a:t>
            </a:r>
            <a:r>
              <a:rPr lang="zh-CN" altLang="en-US" sz="1600" dirty="0">
                <a:latin typeface="+mn-ea"/>
              </a:rPr>
              <a:t>(l2)f[l1][l2][l3][l4]=max(f[l1][l2][l3][l4],f[l1][l2-1][l3][l4]+a[t]);  </a:t>
            </a:r>
            <a:endParaRPr lang="zh-CN" altLang="en-US" sz="1600" dirty="0">
              <a:latin typeface="+mn-ea"/>
            </a:endParaRPr>
          </a:p>
          <a:p>
            <a:pPr marL="0" indent="0">
              <a:lnSpc>
                <a:spcPct val="110000"/>
              </a:lnSpc>
              <a:buNone/>
            </a:pPr>
            <a:r>
              <a:rPr lang="zh-CN" altLang="en-US" sz="1600" dirty="0">
                <a:latin typeface="+mn-ea"/>
              </a:rPr>
              <a:t>    </a:t>
            </a:r>
            <a:r>
              <a:rPr lang="en-US" altLang="zh-CN" sz="1600" dirty="0" smtClean="0">
                <a:latin typeface="+mn-ea"/>
              </a:rPr>
              <a:t>    </a:t>
            </a:r>
            <a:r>
              <a:rPr lang="zh-CN" altLang="en-US" sz="1600" dirty="0" smtClean="0">
                <a:latin typeface="+mn-ea"/>
              </a:rPr>
              <a:t>if</a:t>
            </a:r>
            <a:r>
              <a:rPr lang="zh-CN" altLang="en-US" sz="1600" dirty="0">
                <a:latin typeface="+mn-ea"/>
              </a:rPr>
              <a:t>(l3)f[l1][l2][l3][l4]=max(f[l1][l2][l3][l4],f[l1][l2][l3-1][l4]+a[t]);  </a:t>
            </a:r>
            <a:endParaRPr lang="zh-CN" altLang="en-US" sz="1600" dirty="0">
              <a:latin typeface="+mn-ea"/>
            </a:endParaRPr>
          </a:p>
          <a:p>
            <a:pPr marL="0" indent="0">
              <a:lnSpc>
                <a:spcPct val="110000"/>
              </a:lnSpc>
              <a:buNone/>
            </a:pPr>
            <a:r>
              <a:rPr lang="zh-CN" altLang="en-US" sz="1600" dirty="0">
                <a:latin typeface="+mn-ea"/>
              </a:rPr>
              <a:t>    </a:t>
            </a:r>
            <a:r>
              <a:rPr lang="en-US" altLang="zh-CN" sz="1600" dirty="0" smtClean="0">
                <a:latin typeface="+mn-ea"/>
              </a:rPr>
              <a:t>    </a:t>
            </a:r>
            <a:r>
              <a:rPr lang="zh-CN" altLang="en-US" sz="1600" dirty="0" smtClean="0">
                <a:latin typeface="+mn-ea"/>
              </a:rPr>
              <a:t>if</a:t>
            </a:r>
            <a:r>
              <a:rPr lang="zh-CN" altLang="en-US" sz="1600" dirty="0">
                <a:latin typeface="+mn-ea"/>
              </a:rPr>
              <a:t>(l4)f[l1][l2][l3][l4]=max(f[l1][l2][l3][l4],f[l1][l2][l3][l4-1]+a[t]);  </a:t>
            </a:r>
            <a:endParaRPr lang="zh-CN" altLang="en-US" sz="1600" dirty="0">
              <a:latin typeface="+mn-ea"/>
            </a:endParaRPr>
          </a:p>
          <a:p>
            <a:pPr marL="0" indent="0">
              <a:lnSpc>
                <a:spcPct val="110000"/>
              </a:lnSpc>
              <a:buNone/>
            </a:pPr>
            <a:r>
              <a:rPr lang="zh-CN" altLang="en-US" sz="2400" dirty="0">
                <a:latin typeface="+mn-ea"/>
              </a:rPr>
              <a:t> </a:t>
            </a:r>
            <a:r>
              <a:rPr lang="zh-CN" altLang="en-US" sz="2400" dirty="0" smtClean="0">
                <a:latin typeface="+mn-ea"/>
              </a:rPr>
              <a:t>}  </a:t>
            </a:r>
            <a:endParaRPr lang="zh-CN" altLang="en-US" sz="2400" dirty="0">
              <a:latin typeface="+mn-ea"/>
            </a:endParaRPr>
          </a:p>
          <a:p>
            <a:pPr marL="0" indent="0">
              <a:lnSpc>
                <a:spcPct val="110000"/>
              </a:lnSpc>
              <a:buNone/>
            </a:pPr>
            <a:r>
              <a:rPr lang="zh-CN" altLang="en-US" sz="2400" dirty="0">
                <a:latin typeface="+mn-ea"/>
              </a:rPr>
              <a:t>printf("%d",f[num[1]][num[2]][num[3]][num[4]]); </a:t>
            </a:r>
            <a:endParaRPr lang="zh-CN" altLang="en-US" sz="2400" dirty="0">
              <a:latin typeface="+mn-ea"/>
            </a:endParaRPr>
          </a:p>
        </p:txBody>
      </p:sp>
      <p:sp>
        <p:nvSpPr>
          <p:cNvPr id="5" name="标题 4"/>
          <p:cNvSpPr>
            <a:spLocks noGrp="1"/>
          </p:cNvSpPr>
          <p:nvPr>
            <p:ph type="title"/>
          </p:nvPr>
        </p:nvSpPr>
        <p:spPr>
          <a:xfrm>
            <a:off x="457200" y="276543"/>
            <a:ext cx="8229600" cy="1143000"/>
          </a:xfrm>
        </p:spPr>
        <p:txBody>
          <a:bodyPr anchor="ctr"/>
          <a:lstStyle/>
          <a:p>
            <a:r>
              <a:rPr lang="zh-CN" altLang="en-US" sz="4000" b="1" dirty="0" smtClean="0">
                <a:solidFill>
                  <a:srgbClr val="FF0000"/>
                </a:solidFill>
                <a:latin typeface="微软雅黑" panose="020B0503020204020204" charset="-122"/>
                <a:ea typeface="微软雅黑" panose="020B0503020204020204" charset="-122"/>
                <a:cs typeface="微软雅黑" panose="020B0503020204020204" charset="-122"/>
                <a:sym typeface="+mn-ea"/>
              </a:rPr>
              <a:t>多维动态规划应用举例</a:t>
            </a:r>
            <a:r>
              <a:rPr lang="en-US" altLang="zh-CN" sz="4000" b="1" dirty="0" smtClean="0">
                <a:solidFill>
                  <a:srgbClr val="FF0000"/>
                </a:solidFill>
                <a:latin typeface="微软雅黑" panose="020B0503020204020204" charset="-122"/>
                <a:ea typeface="微软雅黑" panose="020B0503020204020204" charset="-122"/>
                <a:cs typeface="微软雅黑" panose="020B0503020204020204" charset="-122"/>
              </a:rPr>
              <a:t>—</a:t>
            </a:r>
            <a:r>
              <a:rPr lang="zh-CN" altLang="en-US" sz="4000" b="1" dirty="0" smtClean="0">
                <a:solidFill>
                  <a:srgbClr val="FF0000"/>
                </a:solidFill>
                <a:latin typeface="微软雅黑" panose="020B0503020204020204" charset="-122"/>
                <a:ea typeface="微软雅黑" panose="020B0503020204020204" charset="-122"/>
                <a:cs typeface="微软雅黑" panose="020B0503020204020204" charset="-122"/>
              </a:rPr>
              <a:t>乌龟棋</a:t>
            </a:r>
            <a:endParaRPr lang="zh-CN" altLang="en-US" sz="4000" b="1" dirty="0" smtClean="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99795" y="1772920"/>
            <a:ext cx="7473950" cy="4392930"/>
          </a:xfrm>
        </p:spPr>
        <p:txBody>
          <a:bodyPr>
            <a:noAutofit/>
          </a:bodyPr>
          <a:lstStyle/>
          <a:p>
            <a:pPr>
              <a:lnSpc>
                <a:spcPct val="150000"/>
              </a:lnSpc>
              <a:spcBef>
                <a:spcPts val="0"/>
              </a:spcBef>
              <a:buFont typeface="Wingdings" panose="05000000000000000000" charset="0"/>
              <a:buChar char=""/>
            </a:pPr>
            <a:r>
              <a:rPr lang="zh-CN" altLang="en-US" sz="2400" dirty="0" smtClean="0">
                <a:solidFill>
                  <a:srgbClr val="FF0000"/>
                </a:solidFill>
                <a:latin typeface="微软雅黑" panose="020B0503020204020204" charset="-122"/>
                <a:ea typeface="微软雅黑" panose="020B0503020204020204" charset="-122"/>
              </a:rPr>
              <a:t>书的复制——</a:t>
            </a:r>
            <a:r>
              <a:rPr lang="zh-CN" altLang="en-US" sz="2400" dirty="0" smtClean="0">
                <a:solidFill>
                  <a:schemeClr val="tx1"/>
                </a:solidFill>
                <a:latin typeface="微软雅黑" panose="020B0503020204020204" charset="-122"/>
                <a:ea typeface="微软雅黑" panose="020B0503020204020204" charset="-122"/>
              </a:rPr>
              <a:t>两种划分阶段的方法均可。</a:t>
            </a:r>
            <a:endParaRPr lang="en-US" altLang="zh-CN" sz="2400" dirty="0" smtClean="0">
              <a:solidFill>
                <a:schemeClr val="tx1"/>
              </a:solidFill>
              <a:latin typeface="微软雅黑" panose="020B0503020204020204" charset="-122"/>
              <a:ea typeface="微软雅黑" panose="020B0503020204020204" charset="-122"/>
            </a:endParaRPr>
          </a:p>
          <a:p>
            <a:pPr>
              <a:lnSpc>
                <a:spcPct val="150000"/>
              </a:lnSpc>
              <a:spcBef>
                <a:spcPts val="0"/>
              </a:spcBef>
              <a:buFont typeface="Wingdings" panose="05000000000000000000" charset="0"/>
              <a:buChar char=""/>
            </a:pPr>
            <a:r>
              <a:rPr lang="zh-CN" altLang="en-US" sz="2400" dirty="0" smtClean="0">
                <a:solidFill>
                  <a:srgbClr val="FF0000"/>
                </a:solidFill>
                <a:latin typeface="微软雅黑" panose="020B0503020204020204" charset="-122"/>
                <a:ea typeface="微软雅黑" panose="020B0503020204020204" charset="-122"/>
              </a:rPr>
              <a:t>传纸条——</a:t>
            </a:r>
            <a:r>
              <a:rPr lang="zh-CN" altLang="en-US" sz="2400" dirty="0" smtClean="0">
                <a:solidFill>
                  <a:schemeClr val="tx1"/>
                </a:solidFill>
                <a:latin typeface="微软雅黑" panose="020B0503020204020204" charset="-122"/>
                <a:ea typeface="微软雅黑" panose="020B0503020204020204" charset="-122"/>
              </a:rPr>
              <a:t>错误的贪心</a:t>
            </a:r>
            <a:r>
              <a:rPr lang="zh-CN" altLang="en-US" sz="2400" dirty="0" smtClean="0">
                <a:solidFill>
                  <a:schemeClr val="tx1"/>
                </a:solidFill>
                <a:latin typeface="微软雅黑" panose="020B0503020204020204" charset="-122"/>
                <a:ea typeface="微软雅黑" panose="020B0503020204020204" charset="-122"/>
              </a:rPr>
              <a:t>法，</a:t>
            </a:r>
            <a:r>
              <a:rPr lang="en-US" altLang="zh-CN" sz="2400" dirty="0" smtClean="0">
                <a:solidFill>
                  <a:schemeClr val="tx1"/>
                </a:solidFill>
                <a:latin typeface="微软雅黑" panose="020B0503020204020204" charset="-122"/>
                <a:ea typeface="微软雅黑" panose="020B0503020204020204" charset="-122"/>
              </a:rPr>
              <a:t>4</a:t>
            </a:r>
            <a:r>
              <a:rPr lang="zh-CN" altLang="en-US" sz="2400" dirty="0" smtClean="0">
                <a:solidFill>
                  <a:schemeClr val="tx1"/>
                </a:solidFill>
                <a:latin typeface="微软雅黑" panose="020B0503020204020204" charset="-122"/>
                <a:ea typeface="微软雅黑" panose="020B0503020204020204" charset="-122"/>
              </a:rPr>
              <a:t>维降</a:t>
            </a:r>
            <a:r>
              <a:rPr lang="en-US" altLang="zh-CN" sz="2400" dirty="0" smtClean="0">
                <a:solidFill>
                  <a:schemeClr val="tx1"/>
                </a:solidFill>
                <a:latin typeface="微软雅黑" panose="020B0503020204020204" charset="-122"/>
                <a:ea typeface="微软雅黑" panose="020B0503020204020204" charset="-122"/>
              </a:rPr>
              <a:t>3</a:t>
            </a:r>
            <a:r>
              <a:rPr lang="zh-CN" altLang="en-US" sz="2400" dirty="0" smtClean="0">
                <a:solidFill>
                  <a:schemeClr val="tx1"/>
                </a:solidFill>
                <a:latin typeface="微软雅黑" panose="020B0503020204020204" charset="-122"/>
                <a:ea typeface="微软雅黑" panose="020B0503020204020204" charset="-122"/>
              </a:rPr>
              <a:t>维的优化方法。</a:t>
            </a:r>
            <a:endParaRPr lang="en-US" altLang="zh-CN" sz="2400" dirty="0" smtClean="0">
              <a:solidFill>
                <a:schemeClr val="tx1"/>
              </a:solidFill>
              <a:latin typeface="微软雅黑" panose="020B0503020204020204" charset="-122"/>
              <a:ea typeface="微软雅黑" panose="020B0503020204020204" charset="-122"/>
            </a:endParaRPr>
          </a:p>
          <a:p>
            <a:pPr>
              <a:lnSpc>
                <a:spcPct val="150000"/>
              </a:lnSpc>
              <a:spcBef>
                <a:spcPts val="0"/>
              </a:spcBef>
              <a:buFont typeface="Wingdings" panose="05000000000000000000" charset="0"/>
              <a:buChar char=""/>
            </a:pPr>
            <a:r>
              <a:rPr lang="zh-CN" altLang="en-US" sz="2400" dirty="0" smtClean="0">
                <a:solidFill>
                  <a:srgbClr val="FF0000"/>
                </a:solidFill>
                <a:latin typeface="微软雅黑" panose="020B0503020204020204" charset="-122"/>
                <a:ea typeface="微软雅黑" panose="020B0503020204020204" charset="-122"/>
              </a:rPr>
              <a:t>乌龟棋——</a:t>
            </a:r>
            <a:r>
              <a:rPr lang="zh-CN" altLang="en-US" sz="2400" dirty="0" smtClean="0">
                <a:solidFill>
                  <a:schemeClr val="tx1"/>
                </a:solidFill>
                <a:latin typeface="微软雅黑" panose="020B0503020204020204" charset="-122"/>
                <a:ea typeface="微软雅黑" panose="020B0503020204020204" charset="-122"/>
              </a:rPr>
              <a:t>状态的表示和</a:t>
            </a:r>
            <a:r>
              <a:rPr lang="zh-CN" altLang="en-US" sz="2400" dirty="0" smtClean="0">
                <a:solidFill>
                  <a:schemeClr val="tx1"/>
                </a:solidFill>
                <a:latin typeface="微软雅黑" panose="020B0503020204020204" charset="-122"/>
                <a:ea typeface="微软雅黑" panose="020B0503020204020204" charset="-122"/>
              </a:rPr>
              <a:t>转移。</a:t>
            </a:r>
            <a:endParaRPr lang="zh-CN" altLang="en-US" sz="2400" dirty="0" smtClean="0">
              <a:solidFill>
                <a:schemeClr val="tx1"/>
              </a:solidFill>
              <a:latin typeface="微软雅黑" panose="020B0503020204020204" charset="-122"/>
              <a:ea typeface="微软雅黑" panose="020B0503020204020204" charset="-122"/>
            </a:endParaRPr>
          </a:p>
        </p:txBody>
      </p:sp>
      <p:sp>
        <p:nvSpPr>
          <p:cNvPr id="18434" name="标题 18433"/>
          <p:cNvSpPr>
            <a:spLocks noGrp="1"/>
          </p:cNvSpPr>
          <p:nvPr>
            <p:ph type="title"/>
          </p:nvPr>
        </p:nvSpPr>
        <p:spPr>
          <a:xfrm>
            <a:off x="467360" y="260668"/>
            <a:ext cx="8229600" cy="1143000"/>
          </a:xfrm>
        </p:spPr>
        <p:txBody>
          <a:bodyPr anchor="ctr"/>
          <a:p>
            <a:r>
              <a:rPr lang="zh-CN" altLang="en-US" sz="4000" b="1" dirty="0" smtClean="0">
                <a:solidFill>
                  <a:srgbClr val="FF0000"/>
                </a:solidFill>
                <a:latin typeface="微软雅黑" panose="020B0503020204020204" charset="-122"/>
                <a:ea typeface="微软雅黑" panose="020B0503020204020204" charset="-122"/>
                <a:cs typeface="微软雅黑" panose="020B0503020204020204" charset="-122"/>
              </a:rPr>
              <a:t>多维动态规划应用举例—小结 </a:t>
            </a:r>
            <a:endParaRPr lang="zh-CN" altLang="en-US" sz="4000" b="1"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noChangeArrowheads="1"/>
          </p:cNvSpPr>
          <p:nvPr>
            <p:ph type="title" idx="4294967295"/>
          </p:nvPr>
        </p:nvSpPr>
        <p:spPr>
          <a:xfrm>
            <a:off x="539115" y="2420938"/>
            <a:ext cx="8229600" cy="1143000"/>
          </a:xfrm>
        </p:spPr>
        <p:txBody>
          <a:bodyPr>
            <a:normAutofit/>
          </a:bodyPr>
          <a:lstStyle/>
          <a:p>
            <a:pPr marL="0" indent="0"/>
            <a:r>
              <a:rPr lang="zh-CN" altLang="en-US" dirty="0" smtClean="0">
                <a:latin typeface="华文琥珀" panose="02010800040101010101" charset="-122"/>
                <a:ea typeface="华文琥珀" panose="02010800040101010101" charset="-122"/>
                <a:cs typeface="华文琥珀" panose="02010800040101010101" charset="-122"/>
              </a:rPr>
              <a:t>四、模型</a:t>
            </a:r>
            <a:r>
              <a:rPr lang="en-US" altLang="zh-CN" dirty="0" smtClean="0">
                <a:latin typeface="华文琥珀" panose="02010800040101010101" charset="-122"/>
                <a:ea typeface="华文琥珀" panose="02010800040101010101" charset="-122"/>
                <a:cs typeface="华文琥珀" panose="02010800040101010101" charset="-122"/>
              </a:rPr>
              <a:t> 3</a:t>
            </a:r>
            <a:r>
              <a:rPr lang="zh-CN" altLang="en-US" dirty="0" smtClean="0">
                <a:latin typeface="华文琥珀" panose="02010800040101010101" charset="-122"/>
                <a:ea typeface="华文琥珀" panose="02010800040101010101" charset="-122"/>
                <a:cs typeface="华文琥珀" panose="02010800040101010101" charset="-122"/>
              </a:rPr>
              <a:t>—</a:t>
            </a:r>
            <a:r>
              <a:rPr lang="en-US" altLang="zh-CN" dirty="0" smtClean="0">
                <a:latin typeface="华文琥珀" panose="02010800040101010101" charset="-122"/>
                <a:ea typeface="华文琥珀" panose="02010800040101010101" charset="-122"/>
                <a:cs typeface="华文琥珀" panose="02010800040101010101" charset="-122"/>
              </a:rPr>
              <a:t>01</a:t>
            </a:r>
            <a:r>
              <a:rPr lang="zh-CN" altLang="en-US" dirty="0" smtClean="0">
                <a:latin typeface="华文琥珀" panose="02010800040101010101" charset="-122"/>
                <a:ea typeface="华文琥珀" panose="02010800040101010101" charset="-122"/>
                <a:cs typeface="华文琥珀" panose="02010800040101010101" charset="-122"/>
              </a:rPr>
              <a:t>背包及变形</a:t>
            </a:r>
            <a:endParaRPr lang="zh-CN" altLang="en-US" dirty="0" smtClean="0">
              <a:latin typeface="华文琥珀" panose="02010800040101010101" charset="-122"/>
              <a:ea typeface="华文琥珀" panose="02010800040101010101" charset="-122"/>
              <a:cs typeface="华文琥珀" panose="02010800040101010101" charset="-122"/>
            </a:endParaRPr>
          </a:p>
        </p:txBody>
      </p:sp>
    </p:spTree>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 name="内容占位符 2"/>
          <p:cNvSpPr>
            <a:spLocks noGrp="1"/>
          </p:cNvSpPr>
          <p:nvPr/>
        </p:nvSpPr>
        <p:spPr>
          <a:xfrm>
            <a:off x="179705" y="332740"/>
            <a:ext cx="8643620" cy="1999615"/>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2800">
                <a:solidFill>
                  <a:schemeClr val="tx2"/>
                </a:solidFill>
                <a:latin typeface="Verdana" panose="020B0604030504040204" pitchFamily="34" charset="0"/>
                <a:ea typeface="华文中宋" panose="02010600040101010101" charset="-122"/>
                <a:cs typeface="Verdana" panose="020B0604030504040204" pitchFamily="34"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2"/>
                </a:solidFill>
                <a:latin typeface="Verdana" panose="020B0604030504040204" pitchFamily="34" charset="0"/>
                <a:ea typeface="华文中宋" panose="02010600040101010101" charset="-122"/>
                <a:cs typeface="Verdana" panose="020B0604030504040204" pitchFamily="34" charset="0"/>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000">
                <a:solidFill>
                  <a:schemeClr val="tx2"/>
                </a:solidFill>
                <a:latin typeface="Verdana" panose="020B0604030504040204" pitchFamily="34" charset="0"/>
                <a:ea typeface="华文中宋" panose="02010600040101010101" charset="-122"/>
                <a:cs typeface="Verdana" panose="020B0604030504040204" pitchFamily="34" charset="0"/>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2"/>
                </a:solidFill>
                <a:latin typeface="Verdana" panose="020B0604030504040204" pitchFamily="34" charset="0"/>
                <a:ea typeface="华文中宋" panose="02010600040101010101" charset="-122"/>
                <a:cs typeface="Verdana" panose="020B0604030504040204" pitchFamily="34" charset="0"/>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2"/>
                </a:solidFill>
                <a:latin typeface="Verdana" panose="020B0604030504040204" pitchFamily="34" charset="0"/>
                <a:ea typeface="华文中宋" panose="02010600040101010101" charset="-122"/>
                <a:cs typeface="Verdana" panose="020B0604030504040204" pitchFamily="34" charset="0"/>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buFont typeface="Wingdings" panose="05000000000000000000" pitchFamily="2" charset="2"/>
              <a:buNone/>
            </a:pPr>
            <a:r>
              <a:rPr kumimoji="0" lang="zh-CN" altLang="en-US" sz="2400" b="1" smtClean="0">
                <a:solidFill>
                  <a:srgbClr val="FF0000"/>
                </a:solidFill>
                <a:latin typeface="微软雅黑" panose="020B0503020204020204" charset="-122"/>
                <a:ea typeface="微软雅黑" panose="020B0503020204020204" charset="-122"/>
                <a:cs typeface="微软雅黑" panose="020B0503020204020204" charset="-122"/>
              </a:rPr>
              <a:t>状态表示：</a:t>
            </a:r>
            <a:r>
              <a:rPr kumimoji="0" lang="en-US" altLang="zh-CN" sz="2400" smtClean="0">
                <a:solidFill>
                  <a:schemeClr val="tx1"/>
                </a:solidFill>
                <a:latin typeface="微软雅黑" panose="020B0503020204020204" charset="-122"/>
                <a:ea typeface="微软雅黑" panose="020B0503020204020204" charset="-122"/>
                <a:cs typeface="微软雅黑" panose="020B0503020204020204" charset="-122"/>
              </a:rPr>
              <a:t>设 dis[ </a:t>
            </a:r>
            <a:r>
              <a:rPr kumimoji="0" lang="en-US" altLang="zh-CN" sz="2400" b="1" smtClean="0">
                <a:solidFill>
                  <a:srgbClr val="FF0000"/>
                </a:solidFill>
                <a:latin typeface="微软雅黑" panose="020B0503020204020204" charset="-122"/>
                <a:ea typeface="微软雅黑" panose="020B0503020204020204" charset="-122"/>
                <a:cs typeface="微软雅黑" panose="020B0503020204020204" charset="-122"/>
              </a:rPr>
              <a:t>i</a:t>
            </a:r>
            <a:r>
              <a:rPr kumimoji="0" lang="en-US" altLang="zh-CN" sz="2400" smtClean="0">
                <a:solidFill>
                  <a:schemeClr val="tx1"/>
                </a:solidFill>
                <a:latin typeface="微软雅黑" panose="020B0503020204020204" charset="-122"/>
                <a:ea typeface="微软雅黑" panose="020B0503020204020204" charset="-122"/>
                <a:cs typeface="微软雅黑" panose="020B0503020204020204" charset="-122"/>
              </a:rPr>
              <a:t> ] 表示</a:t>
            </a:r>
            <a:r>
              <a:rPr kumimoji="0" lang="zh-CN" altLang="en-US" sz="2400" smtClean="0">
                <a:solidFill>
                  <a:schemeClr val="tx1"/>
                </a:solidFill>
                <a:latin typeface="微软雅黑" panose="020B0503020204020204" charset="-122"/>
                <a:ea typeface="微软雅黑" panose="020B0503020204020204" charset="-122"/>
                <a:cs typeface="微软雅黑" panose="020B0503020204020204" charset="-122"/>
              </a:rPr>
              <a:t>从</a:t>
            </a:r>
            <a:r>
              <a:rPr kumimoji="0" lang="zh-CN" altLang="en-US" sz="2400" smtClean="0">
                <a:solidFill>
                  <a:srgbClr val="FF0000"/>
                </a:solidFill>
                <a:latin typeface="微软雅黑" panose="020B0503020204020204" charset="-122"/>
                <a:ea typeface="微软雅黑" panose="020B0503020204020204" charset="-122"/>
                <a:cs typeface="微软雅黑" panose="020B0503020204020204" charset="-122"/>
              </a:rPr>
              <a:t>顶</a:t>
            </a:r>
            <a:r>
              <a:rPr kumimoji="0" lang="zh-CN" altLang="zh-CN" sz="2400" smtClean="0">
                <a:solidFill>
                  <a:srgbClr val="FF0000"/>
                </a:solidFill>
                <a:latin typeface="微软雅黑" panose="020B0503020204020204" charset="-122"/>
                <a:ea typeface="微软雅黑" panose="020B0503020204020204" charset="-122"/>
                <a:cs typeface="微软雅黑" panose="020B0503020204020204" charset="-122"/>
              </a:rPr>
              <a:t>点</a:t>
            </a:r>
            <a:r>
              <a:rPr kumimoji="0" lang="en-US" altLang="zh-CN" sz="2400" smtClean="0">
                <a:solidFill>
                  <a:srgbClr val="FF0000"/>
                </a:solidFill>
                <a:latin typeface="微软雅黑" panose="020B0503020204020204" charset="-122"/>
                <a:ea typeface="微软雅黑" panose="020B0503020204020204" charset="-122"/>
                <a:cs typeface="微软雅黑" panose="020B0503020204020204" charset="-122"/>
              </a:rPr>
              <a:t> 1 </a:t>
            </a:r>
            <a:r>
              <a:rPr kumimoji="0" lang="en-US" altLang="zh-CN" sz="2400" smtClean="0">
                <a:solidFill>
                  <a:schemeClr val="tx1"/>
                </a:solidFill>
                <a:latin typeface="微软雅黑" panose="020B0503020204020204" charset="-122"/>
                <a:ea typeface="微软雅黑" panose="020B0503020204020204" charset="-122"/>
                <a:cs typeface="微软雅黑" panose="020B0503020204020204" charset="-122"/>
              </a:rPr>
              <a:t>到</a:t>
            </a:r>
            <a:r>
              <a:rPr kumimoji="0" lang="zh-CN" altLang="en-US" sz="2400" smtClean="0">
                <a:solidFill>
                  <a:srgbClr val="FF0000"/>
                </a:solidFill>
                <a:latin typeface="微软雅黑" panose="020B0503020204020204" charset="-122"/>
                <a:ea typeface="微软雅黑" panose="020B0503020204020204" charset="-122"/>
                <a:cs typeface="微软雅黑" panose="020B0503020204020204" charset="-122"/>
              </a:rPr>
              <a:t>顶</a:t>
            </a:r>
            <a:r>
              <a:rPr kumimoji="0" lang="zh-CN" altLang="zh-CN" sz="2400" smtClean="0">
                <a:solidFill>
                  <a:srgbClr val="FF0000"/>
                </a:solidFill>
                <a:latin typeface="微软雅黑" panose="020B0503020204020204" charset="-122"/>
                <a:ea typeface="微软雅黑" panose="020B0503020204020204" charset="-122"/>
                <a:cs typeface="微软雅黑" panose="020B0503020204020204" charset="-122"/>
              </a:rPr>
              <a:t>点</a:t>
            </a:r>
            <a:r>
              <a:rPr kumimoji="0" lang="en-US" altLang="zh-CN" sz="2400" smtClean="0">
                <a:solidFill>
                  <a:srgbClr val="FF0000"/>
                </a:solidFill>
                <a:latin typeface="微软雅黑" panose="020B0503020204020204" charset="-122"/>
                <a:ea typeface="微软雅黑" panose="020B0503020204020204" charset="-122"/>
                <a:cs typeface="微软雅黑" panose="020B0503020204020204" charset="-122"/>
              </a:rPr>
              <a:t> i </a:t>
            </a:r>
            <a:r>
              <a:rPr kumimoji="0" lang="en-US" altLang="zh-CN" sz="2400" smtClean="0">
                <a:solidFill>
                  <a:schemeClr val="tx1"/>
                </a:solidFill>
                <a:latin typeface="微软雅黑" panose="020B0503020204020204" charset="-122"/>
                <a:ea typeface="微软雅黑" panose="020B0503020204020204" charset="-122"/>
                <a:cs typeface="微软雅黑" panose="020B0503020204020204" charset="-122"/>
              </a:rPr>
              <a:t>的最短</a:t>
            </a:r>
            <a:r>
              <a:rPr kumimoji="0" lang="zh-CN" altLang="en-US" sz="2400" smtClean="0">
                <a:solidFill>
                  <a:schemeClr val="tx1"/>
                </a:solidFill>
                <a:latin typeface="微软雅黑" panose="020B0503020204020204" charset="-122"/>
                <a:ea typeface="微软雅黑" panose="020B0503020204020204" charset="-122"/>
                <a:cs typeface="微软雅黑" panose="020B0503020204020204" charset="-122"/>
              </a:rPr>
              <a:t>距离，</a:t>
            </a:r>
            <a:r>
              <a:rPr kumimoji="0" lang="zh-CN" altLang="en-US" sz="2400" smtClean="0">
                <a:solidFill>
                  <a:schemeClr val="tx1"/>
                </a:solidFill>
                <a:latin typeface="微软雅黑" panose="020B0503020204020204" charset="-122"/>
                <a:ea typeface="微软雅黑" panose="020B0503020204020204" charset="-122"/>
                <a:cs typeface="微软雅黑" panose="020B0503020204020204" charset="-122"/>
              </a:rPr>
              <a:t>则：</a:t>
            </a:r>
            <a:endParaRPr kumimoji="0" lang="zh-CN" altLang="en-US" sz="2400" smtClean="0">
              <a:solidFill>
                <a:schemeClr val="tx1"/>
              </a:solidFill>
              <a:latin typeface="微软雅黑" panose="020B0503020204020204" charset="-122"/>
              <a:ea typeface="微软雅黑" panose="020B0503020204020204" charset="-122"/>
              <a:cs typeface="微软雅黑" panose="020B0503020204020204" charset="-122"/>
            </a:endParaRPr>
          </a:p>
          <a:p>
            <a:pPr eaLnBrk="1" hangingPunct="1">
              <a:buFont typeface="Wingdings" panose="05000000000000000000" pitchFamily="2" charset="2"/>
              <a:buNone/>
            </a:pPr>
            <a:r>
              <a:rPr kumimoji="0" lang="en-US" altLang="zh-CN" sz="2400" smtClean="0">
                <a:solidFill>
                  <a:schemeClr val="tx1"/>
                </a:solidFill>
                <a:latin typeface="微软雅黑" panose="020B0503020204020204" charset="-122"/>
                <a:ea typeface="微软雅黑" panose="020B0503020204020204" charset="-122"/>
                <a:cs typeface="微软雅黑" panose="020B0503020204020204" charset="-122"/>
              </a:rPr>
              <a:t>                 </a:t>
            </a:r>
            <a:r>
              <a:rPr kumimoji="0" lang="en-US" altLang="zh-CN" sz="2400" smtClean="0">
                <a:solidFill>
                  <a:schemeClr val="tx1"/>
                </a:solidFill>
                <a:latin typeface="微软雅黑" panose="020B0503020204020204" charset="-122"/>
                <a:ea typeface="微软雅黑" panose="020B0503020204020204" charset="-122"/>
                <a:cs typeface="微软雅黑" panose="020B0503020204020204" charset="-122"/>
              </a:rPr>
              <a:t>dis[ 1 ] = 0</a:t>
            </a:r>
            <a:endParaRPr kumimoji="0" lang="en-US" altLang="zh-CN" sz="2400" smtClean="0">
              <a:solidFill>
                <a:schemeClr val="tx1"/>
              </a:solidFill>
              <a:latin typeface="微软雅黑" panose="020B0503020204020204" charset="-122"/>
              <a:ea typeface="微软雅黑" panose="020B0503020204020204" charset="-122"/>
              <a:cs typeface="微软雅黑" panose="020B0503020204020204" charset="-122"/>
            </a:endParaRPr>
          </a:p>
          <a:p>
            <a:pPr eaLnBrk="1" hangingPunct="1">
              <a:buFont typeface="Wingdings" panose="05000000000000000000" pitchFamily="2" charset="2"/>
              <a:buNone/>
            </a:pPr>
            <a:r>
              <a:rPr kumimoji="0" lang="en-US" altLang="zh-CN" sz="2400" smtClean="0">
                <a:solidFill>
                  <a:schemeClr val="tx1"/>
                </a:solidFill>
                <a:latin typeface="微软雅黑" panose="020B0503020204020204" charset="-122"/>
                <a:ea typeface="微软雅黑" panose="020B0503020204020204" charset="-122"/>
                <a:cs typeface="微软雅黑" panose="020B0503020204020204" charset="-122"/>
              </a:rPr>
              <a:t>                 dis[ i ] = min{ dis[ j ]+map[j][i]}</a:t>
            </a:r>
            <a:endParaRPr kumimoji="0" lang="en-US" altLang="zh-CN" sz="2400" smtClean="0">
              <a:solidFill>
                <a:schemeClr val="tx1"/>
              </a:solidFill>
              <a:latin typeface="微软雅黑" panose="020B0503020204020204" charset="-122"/>
              <a:ea typeface="微软雅黑" panose="020B0503020204020204" charset="-122"/>
              <a:cs typeface="微软雅黑" panose="020B0503020204020204" charset="-122"/>
            </a:endParaRPr>
          </a:p>
          <a:p>
            <a:pPr eaLnBrk="1" hangingPunct="1">
              <a:buFont typeface="Wingdings" panose="05000000000000000000" pitchFamily="2" charset="2"/>
              <a:buNone/>
            </a:pPr>
            <a:r>
              <a:rPr kumimoji="0" lang="en-US" altLang="zh-CN" sz="2400" smtClean="0">
                <a:solidFill>
                  <a:schemeClr val="tx1"/>
                </a:solidFill>
                <a:latin typeface="微软雅黑" panose="020B0503020204020204" charset="-122"/>
                <a:ea typeface="微软雅黑" panose="020B0503020204020204" charset="-122"/>
                <a:cs typeface="微软雅黑" panose="020B0503020204020204" charset="-122"/>
              </a:rPr>
              <a:t>                               (i</a:t>
            </a:r>
            <a:r>
              <a:rPr kumimoji="0" lang="zh-CN" altLang="en-US" sz="2400" smtClean="0">
                <a:solidFill>
                  <a:schemeClr val="tx1"/>
                </a:solidFill>
                <a:latin typeface="微软雅黑" panose="020B0503020204020204" charset="-122"/>
                <a:ea typeface="微软雅黑" panose="020B0503020204020204" charset="-122"/>
                <a:cs typeface="微软雅黑" panose="020B0503020204020204" charset="-122"/>
              </a:rPr>
              <a:t>从</a:t>
            </a:r>
            <a:r>
              <a:rPr kumimoji="0" lang="en-US" altLang="zh-CN" sz="2400" smtClean="0">
                <a:solidFill>
                  <a:schemeClr val="tx1"/>
                </a:solidFill>
                <a:latin typeface="微软雅黑" panose="020B0503020204020204" charset="-122"/>
                <a:ea typeface="微软雅黑" panose="020B0503020204020204" charset="-122"/>
                <a:cs typeface="微软雅黑" panose="020B0503020204020204" charset="-122"/>
              </a:rPr>
              <a:t>2</a:t>
            </a:r>
            <a:r>
              <a:rPr kumimoji="0" lang="zh-CN" altLang="en-US" sz="2400" smtClean="0">
                <a:solidFill>
                  <a:schemeClr val="tx1"/>
                </a:solidFill>
                <a:latin typeface="微软雅黑" panose="020B0503020204020204" charset="-122"/>
                <a:ea typeface="微软雅黑" panose="020B0503020204020204" charset="-122"/>
                <a:cs typeface="微软雅黑" panose="020B0503020204020204" charset="-122"/>
              </a:rPr>
              <a:t>到</a:t>
            </a:r>
            <a:r>
              <a:rPr kumimoji="0" lang="en-US" altLang="zh-CN" sz="2400" smtClean="0">
                <a:solidFill>
                  <a:schemeClr val="tx1"/>
                </a:solidFill>
                <a:latin typeface="微软雅黑" panose="020B0503020204020204" charset="-122"/>
                <a:ea typeface="微软雅黑" panose="020B0503020204020204" charset="-122"/>
                <a:cs typeface="微软雅黑" panose="020B0503020204020204" charset="-122"/>
              </a:rPr>
              <a:t>n</a:t>
            </a:r>
            <a:r>
              <a:rPr kumimoji="0" lang="zh-CN" altLang="en-US" sz="2400" smtClean="0">
                <a:solidFill>
                  <a:schemeClr val="tx1"/>
                </a:solidFill>
                <a:latin typeface="微软雅黑" panose="020B0503020204020204" charset="-122"/>
                <a:ea typeface="微软雅黑" panose="020B0503020204020204" charset="-122"/>
                <a:cs typeface="微软雅黑" panose="020B0503020204020204" charset="-122"/>
              </a:rPr>
              <a:t>，</a:t>
            </a:r>
            <a:r>
              <a:rPr kumimoji="0" lang="en-US" altLang="zh-CN" sz="2400" smtClean="0">
                <a:solidFill>
                  <a:schemeClr val="tx1"/>
                </a:solidFill>
                <a:latin typeface="微软雅黑" panose="020B0503020204020204" charset="-122"/>
                <a:ea typeface="微软雅黑" panose="020B0503020204020204" charset="-122"/>
                <a:cs typeface="微软雅黑" panose="020B0503020204020204" charset="-122"/>
              </a:rPr>
              <a:t>j</a:t>
            </a:r>
            <a:r>
              <a:rPr kumimoji="0" lang="zh-CN" altLang="en-US" sz="2400" smtClean="0">
                <a:solidFill>
                  <a:schemeClr val="tx1"/>
                </a:solidFill>
                <a:latin typeface="微软雅黑" panose="020B0503020204020204" charset="-122"/>
                <a:ea typeface="微软雅黑" panose="020B0503020204020204" charset="-122"/>
                <a:cs typeface="微软雅黑" panose="020B0503020204020204" charset="-122"/>
              </a:rPr>
              <a:t>从</a:t>
            </a:r>
            <a:r>
              <a:rPr kumimoji="0" lang="en-US" altLang="zh-CN" sz="2400" smtClean="0">
                <a:solidFill>
                  <a:schemeClr val="tx1"/>
                </a:solidFill>
                <a:latin typeface="微软雅黑" panose="020B0503020204020204" charset="-122"/>
                <a:ea typeface="微软雅黑" panose="020B0503020204020204" charset="-122"/>
                <a:cs typeface="微软雅黑" panose="020B0503020204020204" charset="-122"/>
              </a:rPr>
              <a:t>1</a:t>
            </a:r>
            <a:r>
              <a:rPr kumimoji="0" lang="zh-CN" altLang="en-US" sz="2400" smtClean="0">
                <a:solidFill>
                  <a:schemeClr val="tx1"/>
                </a:solidFill>
                <a:latin typeface="微软雅黑" panose="020B0503020204020204" charset="-122"/>
                <a:ea typeface="微软雅黑" panose="020B0503020204020204" charset="-122"/>
                <a:cs typeface="微软雅黑" panose="020B0503020204020204" charset="-122"/>
              </a:rPr>
              <a:t>到</a:t>
            </a:r>
            <a:r>
              <a:rPr kumimoji="0" lang="en-US" altLang="zh-CN" sz="2400" smtClean="0">
                <a:solidFill>
                  <a:schemeClr val="tx1"/>
                </a:solidFill>
                <a:latin typeface="微软雅黑" panose="020B0503020204020204" charset="-122"/>
                <a:ea typeface="微软雅黑" panose="020B0503020204020204" charset="-122"/>
                <a:cs typeface="微软雅黑" panose="020B0503020204020204" charset="-122"/>
              </a:rPr>
              <a:t>i-1</a:t>
            </a:r>
            <a:r>
              <a:rPr kumimoji="0" lang="zh-CN" altLang="en-US" sz="2400" smtClean="0">
                <a:solidFill>
                  <a:schemeClr val="tx1"/>
                </a:solidFill>
                <a:latin typeface="微软雅黑" panose="020B0503020204020204" charset="-122"/>
                <a:ea typeface="微软雅黑" panose="020B0503020204020204" charset="-122"/>
                <a:cs typeface="微软雅黑" panose="020B0503020204020204" charset="-122"/>
              </a:rPr>
              <a:t>且</a:t>
            </a:r>
            <a:r>
              <a:rPr kumimoji="0" lang="en-US" altLang="zh-CN" sz="2400" smtClean="0">
                <a:solidFill>
                  <a:schemeClr val="tx1"/>
                </a:solidFill>
                <a:latin typeface="微软雅黑" panose="020B0503020204020204" charset="-122"/>
                <a:ea typeface="微软雅黑" panose="020B0503020204020204" charset="-122"/>
                <a:cs typeface="微软雅黑" panose="020B0503020204020204" charset="-122"/>
              </a:rPr>
              <a:t>map[j][i]!=0)</a:t>
            </a:r>
            <a:endParaRPr kumimoji="0" lang="en-US" altLang="zh-CN" sz="2400" smtClean="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3" name="内容占位符 2"/>
          <p:cNvSpPr>
            <a:spLocks noGrp="1"/>
          </p:cNvSpPr>
          <p:nvPr/>
        </p:nvSpPr>
        <p:spPr>
          <a:xfrm>
            <a:off x="163195" y="2612390"/>
            <a:ext cx="8769985" cy="3283585"/>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2800">
                <a:solidFill>
                  <a:schemeClr val="tx2"/>
                </a:solidFill>
                <a:latin typeface="Verdana" panose="020B0604030504040204" pitchFamily="34" charset="0"/>
                <a:ea typeface="华文中宋" panose="02010600040101010101" charset="-122"/>
                <a:cs typeface="Verdana" panose="020B0604030504040204" pitchFamily="34"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2"/>
                </a:solidFill>
                <a:latin typeface="Verdana" panose="020B0604030504040204" pitchFamily="34" charset="0"/>
                <a:ea typeface="华文中宋" panose="02010600040101010101" charset="-122"/>
                <a:cs typeface="Verdana" panose="020B0604030504040204" pitchFamily="34" charset="0"/>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000">
                <a:solidFill>
                  <a:schemeClr val="tx2"/>
                </a:solidFill>
                <a:latin typeface="Verdana" panose="020B0604030504040204" pitchFamily="34" charset="0"/>
                <a:ea typeface="华文中宋" panose="02010600040101010101" charset="-122"/>
                <a:cs typeface="Verdana" panose="020B0604030504040204" pitchFamily="34" charset="0"/>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2"/>
                </a:solidFill>
                <a:latin typeface="Verdana" panose="020B0604030504040204" pitchFamily="34" charset="0"/>
                <a:ea typeface="华文中宋" panose="02010600040101010101" charset="-122"/>
                <a:cs typeface="Verdana" panose="020B0604030504040204" pitchFamily="34" charset="0"/>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2"/>
                </a:solidFill>
                <a:latin typeface="Verdana" panose="020B0604030504040204" pitchFamily="34" charset="0"/>
                <a:ea typeface="华文中宋" panose="02010600040101010101" charset="-122"/>
                <a:cs typeface="Verdana" panose="020B0604030504040204" pitchFamily="34" charset="0"/>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buFont typeface="Wingdings" panose="05000000000000000000" pitchFamily="2" charset="2"/>
              <a:buNone/>
            </a:pPr>
            <a:r>
              <a:rPr kumimoji="0" lang="zh-CN" altLang="en-US" sz="2400" b="1" smtClean="0">
                <a:solidFill>
                  <a:srgbClr val="FF0000"/>
                </a:solidFill>
                <a:latin typeface="微软雅黑" panose="020B0503020204020204" charset="-122"/>
                <a:ea typeface="微软雅黑" panose="020B0503020204020204" charset="-122"/>
                <a:cs typeface="微软雅黑" panose="020B0503020204020204" charset="-122"/>
              </a:rPr>
              <a:t>代码实现：</a:t>
            </a:r>
            <a:endParaRPr kumimoji="0" lang="zh-CN" altLang="en-US" sz="2400" smtClean="0">
              <a:solidFill>
                <a:srgbClr val="FF0000"/>
              </a:solidFill>
              <a:latin typeface="微软雅黑" panose="020B0503020204020204" charset="-122"/>
              <a:ea typeface="微软雅黑" panose="020B0503020204020204" charset="-122"/>
              <a:cs typeface="微软雅黑" panose="020B0503020204020204" charset="-122"/>
            </a:endParaRPr>
          </a:p>
          <a:p>
            <a:pPr eaLnBrk="1" hangingPunct="1">
              <a:buFont typeface="Wingdings" panose="05000000000000000000" pitchFamily="2" charset="2"/>
              <a:buNone/>
            </a:pPr>
            <a:r>
              <a:rPr kumimoji="0" lang="en-US" altLang="zh-CN" sz="2400" smtClean="0">
                <a:solidFill>
                  <a:schemeClr val="tx1"/>
                </a:solidFill>
                <a:latin typeface="微软雅黑" panose="020B0503020204020204" charset="-122"/>
                <a:ea typeface="微软雅黑" panose="020B0503020204020204" charset="-122"/>
                <a:cs typeface="微软雅黑" panose="020B0503020204020204" charset="-122"/>
              </a:rPr>
              <a:t>                for(int i = 2; i &lt;= n; ++i)</a:t>
            </a:r>
            <a:endParaRPr kumimoji="0" lang="en-US" altLang="zh-CN" sz="2400" smtClean="0">
              <a:solidFill>
                <a:schemeClr val="tx1"/>
              </a:solidFill>
              <a:latin typeface="微软雅黑" panose="020B0503020204020204" charset="-122"/>
              <a:ea typeface="微软雅黑" panose="020B0503020204020204" charset="-122"/>
              <a:cs typeface="微软雅黑" panose="020B0503020204020204" charset="-122"/>
            </a:endParaRPr>
          </a:p>
          <a:p>
            <a:pPr eaLnBrk="1" hangingPunct="1">
              <a:buFont typeface="Wingdings" panose="05000000000000000000" pitchFamily="2" charset="2"/>
              <a:buNone/>
            </a:pPr>
            <a:r>
              <a:rPr kumimoji="0" lang="en-US" altLang="zh-CN" sz="2400" smtClean="0">
                <a:solidFill>
                  <a:schemeClr val="tx1"/>
                </a:solidFill>
                <a:latin typeface="微软雅黑" panose="020B0503020204020204" charset="-122"/>
                <a:ea typeface="微软雅黑" panose="020B0503020204020204" charset="-122"/>
                <a:cs typeface="微软雅黑" panose="020B0503020204020204" charset="-122"/>
              </a:rPr>
              <a:t>                      d</a:t>
            </a:r>
            <a:r>
              <a:rPr kumimoji="0" lang="en-US" altLang="zh-CN" sz="2400" smtClean="0">
                <a:solidFill>
                  <a:schemeClr val="tx1"/>
                </a:solidFill>
                <a:latin typeface="微软雅黑" panose="020B0503020204020204" charset="-122"/>
                <a:ea typeface="微软雅黑" panose="020B0503020204020204" charset="-122"/>
                <a:cs typeface="微软雅黑" panose="020B0503020204020204" charset="-122"/>
              </a:rPr>
              <a:t>is[i] = 1 &lt;&lt; 30;</a:t>
            </a:r>
            <a:endParaRPr kumimoji="0" lang="en-US" altLang="zh-CN" sz="2400" smtClean="0">
              <a:solidFill>
                <a:schemeClr val="tx1"/>
              </a:solidFill>
              <a:latin typeface="微软雅黑" panose="020B0503020204020204" charset="-122"/>
              <a:ea typeface="微软雅黑" panose="020B0503020204020204" charset="-122"/>
              <a:cs typeface="微软雅黑" panose="020B0503020204020204" charset="-122"/>
            </a:endParaRPr>
          </a:p>
          <a:p>
            <a:pPr eaLnBrk="1" hangingPunct="1">
              <a:buFont typeface="Wingdings" panose="05000000000000000000" pitchFamily="2" charset="2"/>
              <a:buNone/>
            </a:pPr>
            <a:r>
              <a:rPr kumimoji="0" lang="en-US" altLang="zh-CN" sz="2400" smtClean="0">
                <a:solidFill>
                  <a:schemeClr val="tx1"/>
                </a:solidFill>
                <a:latin typeface="微软雅黑" panose="020B0503020204020204" charset="-122"/>
                <a:ea typeface="微软雅黑" panose="020B0503020204020204" charset="-122"/>
                <a:cs typeface="微软雅黑" panose="020B0503020204020204" charset="-122"/>
              </a:rPr>
              <a:t>                for(int i = 2; i &lt;= n; ++i)</a:t>
            </a:r>
            <a:endParaRPr kumimoji="0" lang="en-US" altLang="zh-CN" sz="2400" smtClean="0">
              <a:solidFill>
                <a:schemeClr val="tx1"/>
              </a:solidFill>
              <a:latin typeface="微软雅黑" panose="020B0503020204020204" charset="-122"/>
              <a:ea typeface="微软雅黑" panose="020B0503020204020204" charset="-122"/>
              <a:cs typeface="微软雅黑" panose="020B0503020204020204" charset="-122"/>
            </a:endParaRPr>
          </a:p>
          <a:p>
            <a:pPr eaLnBrk="1" hangingPunct="1">
              <a:buFont typeface="Wingdings" panose="05000000000000000000" pitchFamily="2" charset="2"/>
              <a:buNone/>
            </a:pPr>
            <a:r>
              <a:rPr kumimoji="0" lang="en-US" altLang="zh-CN" sz="2400" smtClean="0">
                <a:solidFill>
                  <a:schemeClr val="tx1"/>
                </a:solidFill>
                <a:latin typeface="微软雅黑" panose="020B0503020204020204" charset="-122"/>
                <a:ea typeface="微软雅黑" panose="020B0503020204020204" charset="-122"/>
                <a:cs typeface="微软雅黑" panose="020B0503020204020204" charset="-122"/>
              </a:rPr>
              <a:t>	                  for(int j = 1; j &lt; i; ++j)</a:t>
            </a:r>
            <a:endParaRPr kumimoji="0" lang="en-US" altLang="zh-CN" sz="2400" smtClean="0">
              <a:solidFill>
                <a:schemeClr val="tx1"/>
              </a:solidFill>
              <a:latin typeface="微软雅黑" panose="020B0503020204020204" charset="-122"/>
              <a:ea typeface="微软雅黑" panose="020B0503020204020204" charset="-122"/>
              <a:cs typeface="微软雅黑" panose="020B0503020204020204" charset="-122"/>
            </a:endParaRPr>
          </a:p>
          <a:p>
            <a:pPr eaLnBrk="1" hangingPunct="1">
              <a:buFont typeface="Wingdings" panose="05000000000000000000" pitchFamily="2" charset="2"/>
              <a:buNone/>
            </a:pPr>
            <a:r>
              <a:rPr kumimoji="0" lang="en-US" altLang="zh-CN" sz="2400" smtClean="0">
                <a:solidFill>
                  <a:schemeClr val="tx1"/>
                </a:solidFill>
                <a:latin typeface="微软雅黑" panose="020B0503020204020204" charset="-122"/>
                <a:ea typeface="微软雅黑" panose="020B0503020204020204" charset="-122"/>
                <a:cs typeface="微软雅黑" panose="020B0503020204020204" charset="-122"/>
              </a:rPr>
              <a:t>                         if(a[i][j]) dis[i] = min(dis[i], dis[j] + </a:t>
            </a:r>
            <a:r>
              <a:rPr kumimoji="0" lang="en-US" altLang="zh-CN" sz="2400" smtClean="0">
                <a:solidFill>
                  <a:schemeClr val="tx1"/>
                </a:solidFill>
                <a:latin typeface="微软雅黑" panose="020B0503020204020204" charset="-122"/>
                <a:ea typeface="微软雅黑" panose="020B0503020204020204" charset="-122"/>
                <a:cs typeface="微软雅黑" panose="020B0503020204020204" charset="-122"/>
              </a:rPr>
              <a:t>map[i][j]);</a:t>
            </a:r>
            <a:endParaRPr kumimoji="0" lang="en-US" altLang="zh-CN" sz="2400" smtClean="0">
              <a:solidFill>
                <a:schemeClr val="tx1"/>
              </a:solidFill>
              <a:latin typeface="微软雅黑" panose="020B0503020204020204" charset="-122"/>
              <a:ea typeface="微软雅黑" panose="020B0503020204020204" charset="-122"/>
              <a:cs typeface="微软雅黑" panose="020B0503020204020204" charset="-122"/>
            </a:endParaRPr>
          </a:p>
          <a:p>
            <a:pPr eaLnBrk="1" hangingPunct="1">
              <a:buFont typeface="Wingdings" panose="05000000000000000000" pitchFamily="2" charset="2"/>
              <a:buNone/>
            </a:pPr>
            <a:r>
              <a:rPr kumimoji="0" lang="en-US" altLang="zh-CN" sz="2400" smtClean="0">
                <a:solidFill>
                  <a:schemeClr val="tx1"/>
                </a:solidFill>
                <a:latin typeface="微软雅黑" panose="020B0503020204020204" charset="-122"/>
                <a:ea typeface="微软雅黑" panose="020B0503020204020204" charset="-122"/>
                <a:cs typeface="微软雅黑" panose="020B0503020204020204" charset="-122"/>
              </a:rPr>
              <a:t>                printf("%d\n", d</a:t>
            </a:r>
            <a:r>
              <a:rPr kumimoji="0" lang="en-US" altLang="zh-CN" sz="2400" smtClean="0">
                <a:solidFill>
                  <a:schemeClr val="tx1"/>
                </a:solidFill>
                <a:latin typeface="微软雅黑" panose="020B0503020204020204" charset="-122"/>
                <a:ea typeface="微软雅黑" panose="020B0503020204020204" charset="-122"/>
                <a:cs typeface="微软雅黑" panose="020B0503020204020204" charset="-122"/>
              </a:rPr>
              <a:t>is[n]);</a:t>
            </a:r>
            <a:endParaRPr kumimoji="0" lang="en-US" altLang="zh-CN" sz="2400" smtClean="0">
              <a:solidFill>
                <a:schemeClr val="tx1"/>
              </a:solidFill>
              <a:latin typeface="微软雅黑" panose="020B0503020204020204" charset="-122"/>
              <a:ea typeface="微软雅黑" panose="020B0503020204020204" charset="-122"/>
              <a:cs typeface="微软雅黑" panose="020B0503020204020204" charset="-122"/>
            </a:endParaRPr>
          </a:p>
          <a:p>
            <a:pPr eaLnBrk="1" hangingPunct="1">
              <a:buFont typeface="Wingdings" panose="05000000000000000000" pitchFamily="2" charset="2"/>
              <a:buNone/>
            </a:pPr>
            <a:endParaRPr kumimoji="0" lang="en-US" altLang="zh-CN" sz="2400" smtClean="0">
              <a:solidFill>
                <a:schemeClr val="tx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8433"/>
          <p:cNvSpPr>
            <a:spLocks noGrp="1"/>
          </p:cNvSpPr>
          <p:nvPr>
            <p:ph type="title"/>
          </p:nvPr>
        </p:nvSpPr>
        <p:spPr>
          <a:xfrm>
            <a:off x="457200" y="287973"/>
            <a:ext cx="8229600" cy="1143000"/>
          </a:xfrm>
        </p:spPr>
        <p:txBody>
          <a:bodyPr anchor="ctr">
            <a:normAutofit/>
          </a:bodyPr>
          <a:lstStyle/>
          <a:p>
            <a:r>
              <a:rPr lang="zh-CN" altLang="en-US" sz="4000" b="1" dirty="0" smtClean="0">
                <a:solidFill>
                  <a:srgbClr val="FF0000"/>
                </a:solidFill>
                <a:latin typeface="宋体" panose="02010600030101010101" pitchFamily="2" charset="-122"/>
              </a:rPr>
              <a:t>模型</a:t>
            </a:r>
            <a:r>
              <a:rPr lang="en-US" altLang="zh-CN" sz="4000" b="1" dirty="0" smtClean="0">
                <a:solidFill>
                  <a:srgbClr val="FF0000"/>
                </a:solidFill>
                <a:latin typeface="宋体" panose="02010600030101010101" pitchFamily="2" charset="-122"/>
              </a:rPr>
              <a:t>3</a:t>
            </a:r>
            <a:r>
              <a:rPr lang="zh-CN" altLang="en-US" sz="4000" b="1" dirty="0" smtClean="0">
                <a:solidFill>
                  <a:srgbClr val="FF0000"/>
                </a:solidFill>
                <a:latin typeface="宋体" panose="02010600030101010101" pitchFamily="2" charset="-122"/>
              </a:rPr>
              <a:t>、</a:t>
            </a:r>
            <a:r>
              <a:rPr lang="en-US" altLang="zh-CN" sz="4000" b="1" dirty="0" smtClean="0">
                <a:solidFill>
                  <a:srgbClr val="FF0000"/>
                </a:solidFill>
                <a:latin typeface="宋体" panose="02010600030101010101" pitchFamily="2" charset="-122"/>
              </a:rPr>
              <a:t>01</a:t>
            </a:r>
            <a:r>
              <a:rPr lang="zh-CN" altLang="en-US" sz="4000" b="1" dirty="0" smtClean="0">
                <a:solidFill>
                  <a:srgbClr val="FF0000"/>
                </a:solidFill>
                <a:latin typeface="宋体" panose="02010600030101010101" pitchFamily="2" charset="-122"/>
              </a:rPr>
              <a:t>背包</a:t>
            </a:r>
            <a:r>
              <a:rPr lang="zh-CN" altLang="en-US" sz="4000" b="1" dirty="0" smtClean="0">
                <a:solidFill>
                  <a:srgbClr val="FF0000"/>
                </a:solidFill>
                <a:latin typeface="宋体" panose="02010600030101010101" pitchFamily="2" charset="-122"/>
              </a:rPr>
              <a:t>问题</a:t>
            </a:r>
            <a:endParaRPr lang="zh-CN" altLang="en-US" sz="4000" b="1" dirty="0" smtClean="0">
              <a:solidFill>
                <a:srgbClr val="FF0000"/>
              </a:solidFill>
              <a:latin typeface="宋体" panose="02010600030101010101" pitchFamily="2" charset="-122"/>
            </a:endParaRPr>
          </a:p>
        </p:txBody>
      </p:sp>
      <p:pic>
        <p:nvPicPr>
          <p:cNvPr id="6" name="图片 5"/>
          <p:cNvPicPr>
            <a:picLocks noChangeAspect="1"/>
          </p:cNvPicPr>
          <p:nvPr/>
        </p:nvPicPr>
        <p:blipFill>
          <a:blip r:embed="rId1"/>
          <a:stretch>
            <a:fillRect/>
          </a:stretch>
        </p:blipFill>
        <p:spPr>
          <a:xfrm>
            <a:off x="539552" y="1436878"/>
            <a:ext cx="8136904" cy="5232482"/>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8433"/>
          <p:cNvSpPr>
            <a:spLocks noGrp="1"/>
          </p:cNvSpPr>
          <p:nvPr>
            <p:ph type="title"/>
          </p:nvPr>
        </p:nvSpPr>
        <p:spPr>
          <a:xfrm>
            <a:off x="457200" y="287973"/>
            <a:ext cx="8229600" cy="1143000"/>
          </a:xfrm>
        </p:spPr>
        <p:txBody>
          <a:bodyPr anchor="ctr">
            <a:normAutofit/>
          </a:bodyPr>
          <a:lstStyle/>
          <a:p>
            <a:r>
              <a:rPr lang="zh-CN" altLang="en-US" sz="4000" b="1" dirty="0" smtClean="0">
                <a:solidFill>
                  <a:srgbClr val="FF0000"/>
                </a:solidFill>
                <a:latin typeface="宋体" panose="02010600030101010101" pitchFamily="2" charset="-122"/>
              </a:rPr>
              <a:t>模型</a:t>
            </a:r>
            <a:r>
              <a:rPr lang="en-US" altLang="zh-CN" sz="4000" b="1" dirty="0" smtClean="0">
                <a:solidFill>
                  <a:srgbClr val="FF0000"/>
                </a:solidFill>
                <a:latin typeface="宋体" panose="02010600030101010101" pitchFamily="2" charset="-122"/>
              </a:rPr>
              <a:t>3</a:t>
            </a:r>
            <a:r>
              <a:rPr lang="zh-CN" altLang="en-US" sz="4000" b="1" dirty="0" smtClean="0">
                <a:solidFill>
                  <a:srgbClr val="FF0000"/>
                </a:solidFill>
                <a:latin typeface="宋体" panose="02010600030101010101" pitchFamily="2" charset="-122"/>
              </a:rPr>
              <a:t>、</a:t>
            </a:r>
            <a:r>
              <a:rPr lang="en-US" altLang="zh-CN" sz="4000" b="1" dirty="0" smtClean="0">
                <a:solidFill>
                  <a:srgbClr val="FF0000"/>
                </a:solidFill>
                <a:latin typeface="宋体" panose="02010600030101010101" pitchFamily="2" charset="-122"/>
              </a:rPr>
              <a:t>01</a:t>
            </a:r>
            <a:r>
              <a:rPr lang="zh-CN" altLang="en-US" sz="4000" b="1" dirty="0" smtClean="0">
                <a:solidFill>
                  <a:srgbClr val="FF0000"/>
                </a:solidFill>
                <a:latin typeface="宋体" panose="02010600030101010101" pitchFamily="2" charset="-122"/>
              </a:rPr>
              <a:t>背包</a:t>
            </a:r>
            <a:r>
              <a:rPr lang="zh-CN" altLang="en-US" sz="4000" b="1" dirty="0" smtClean="0">
                <a:solidFill>
                  <a:srgbClr val="FF0000"/>
                </a:solidFill>
                <a:latin typeface="宋体" panose="02010600030101010101" pitchFamily="2" charset="-122"/>
              </a:rPr>
              <a:t>问题</a:t>
            </a:r>
            <a:endParaRPr lang="zh-CN" altLang="en-US" sz="4000" b="1" dirty="0" smtClean="0">
              <a:solidFill>
                <a:srgbClr val="FF0000"/>
              </a:solidFill>
              <a:latin typeface="宋体" panose="02010600030101010101" pitchFamily="2" charset="-122"/>
            </a:endParaRPr>
          </a:p>
        </p:txBody>
      </p:sp>
      <p:pic>
        <p:nvPicPr>
          <p:cNvPr id="2" name="图片 1"/>
          <p:cNvPicPr>
            <a:picLocks noChangeAspect="1"/>
          </p:cNvPicPr>
          <p:nvPr/>
        </p:nvPicPr>
        <p:blipFill>
          <a:blip r:embed="rId1"/>
          <a:stretch>
            <a:fillRect/>
          </a:stretch>
        </p:blipFill>
        <p:spPr>
          <a:xfrm>
            <a:off x="683568" y="1369239"/>
            <a:ext cx="7848872" cy="5300121"/>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8433"/>
          <p:cNvSpPr>
            <a:spLocks noGrp="1"/>
          </p:cNvSpPr>
          <p:nvPr>
            <p:ph type="title"/>
          </p:nvPr>
        </p:nvSpPr>
        <p:spPr>
          <a:xfrm>
            <a:off x="457200" y="287973"/>
            <a:ext cx="8229600" cy="1143000"/>
          </a:xfrm>
        </p:spPr>
        <p:txBody>
          <a:bodyPr anchor="ctr">
            <a:normAutofit/>
          </a:bodyPr>
          <a:lstStyle/>
          <a:p>
            <a:r>
              <a:rPr lang="zh-CN" altLang="en-US" sz="4000" b="1" dirty="0" smtClean="0">
                <a:solidFill>
                  <a:srgbClr val="FF0000"/>
                </a:solidFill>
                <a:latin typeface="宋体" panose="02010600030101010101" pitchFamily="2" charset="-122"/>
              </a:rPr>
              <a:t>模型</a:t>
            </a:r>
            <a:r>
              <a:rPr lang="en-US" altLang="zh-CN" sz="4000" b="1" dirty="0" smtClean="0">
                <a:solidFill>
                  <a:srgbClr val="FF0000"/>
                </a:solidFill>
                <a:latin typeface="宋体" panose="02010600030101010101" pitchFamily="2" charset="-122"/>
              </a:rPr>
              <a:t>3</a:t>
            </a:r>
            <a:r>
              <a:rPr lang="zh-CN" altLang="en-US" sz="4000" b="1" dirty="0" smtClean="0">
                <a:solidFill>
                  <a:srgbClr val="FF0000"/>
                </a:solidFill>
                <a:latin typeface="宋体" panose="02010600030101010101" pitchFamily="2" charset="-122"/>
              </a:rPr>
              <a:t>、</a:t>
            </a:r>
            <a:r>
              <a:rPr lang="en-US" altLang="zh-CN" sz="4000" b="1" dirty="0" smtClean="0">
                <a:solidFill>
                  <a:srgbClr val="FF0000"/>
                </a:solidFill>
                <a:latin typeface="宋体" panose="02010600030101010101" pitchFamily="2" charset="-122"/>
              </a:rPr>
              <a:t>01</a:t>
            </a:r>
            <a:r>
              <a:rPr lang="zh-CN" altLang="en-US" sz="4000" b="1" dirty="0" smtClean="0">
                <a:solidFill>
                  <a:srgbClr val="FF0000"/>
                </a:solidFill>
                <a:latin typeface="宋体" panose="02010600030101010101" pitchFamily="2" charset="-122"/>
              </a:rPr>
              <a:t>背包</a:t>
            </a:r>
            <a:r>
              <a:rPr lang="zh-CN" altLang="en-US" sz="4000" b="1" dirty="0" smtClean="0">
                <a:solidFill>
                  <a:srgbClr val="FF0000"/>
                </a:solidFill>
                <a:latin typeface="宋体" panose="02010600030101010101" pitchFamily="2" charset="-122"/>
              </a:rPr>
              <a:t>问题</a:t>
            </a:r>
            <a:endParaRPr lang="zh-CN" altLang="en-US" sz="4000" b="1" dirty="0" smtClean="0">
              <a:solidFill>
                <a:srgbClr val="FF0000"/>
              </a:solidFill>
              <a:latin typeface="宋体" panose="02010600030101010101" pitchFamily="2" charset="-122"/>
            </a:endParaRPr>
          </a:p>
        </p:txBody>
      </p:sp>
      <p:pic>
        <p:nvPicPr>
          <p:cNvPr id="2" name="图片 1"/>
          <p:cNvPicPr>
            <a:picLocks noChangeAspect="1"/>
          </p:cNvPicPr>
          <p:nvPr/>
        </p:nvPicPr>
        <p:blipFill>
          <a:blip r:embed="rId1"/>
          <a:stretch>
            <a:fillRect/>
          </a:stretch>
        </p:blipFill>
        <p:spPr>
          <a:xfrm>
            <a:off x="755576" y="1268760"/>
            <a:ext cx="7812360" cy="5569629"/>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8433"/>
          <p:cNvSpPr>
            <a:spLocks noGrp="1"/>
          </p:cNvSpPr>
          <p:nvPr>
            <p:ph type="title"/>
          </p:nvPr>
        </p:nvSpPr>
        <p:spPr>
          <a:xfrm>
            <a:off x="457200" y="287973"/>
            <a:ext cx="8229600" cy="1143000"/>
          </a:xfrm>
        </p:spPr>
        <p:txBody>
          <a:bodyPr anchor="ctr">
            <a:normAutofit/>
          </a:bodyPr>
          <a:lstStyle/>
          <a:p>
            <a:r>
              <a:rPr lang="zh-CN" altLang="en-US" sz="4000" b="1" dirty="0" smtClean="0">
                <a:solidFill>
                  <a:srgbClr val="FF0000"/>
                </a:solidFill>
                <a:latin typeface="宋体" panose="02010600030101010101" pitchFamily="2" charset="-122"/>
              </a:rPr>
              <a:t>模型</a:t>
            </a:r>
            <a:r>
              <a:rPr lang="en-US" altLang="zh-CN" sz="4000" b="1" dirty="0" smtClean="0">
                <a:solidFill>
                  <a:srgbClr val="FF0000"/>
                </a:solidFill>
                <a:latin typeface="宋体" panose="02010600030101010101" pitchFamily="2" charset="-122"/>
              </a:rPr>
              <a:t>3</a:t>
            </a:r>
            <a:r>
              <a:rPr lang="zh-CN" altLang="en-US" sz="4000" b="1" dirty="0" smtClean="0">
                <a:solidFill>
                  <a:srgbClr val="FF0000"/>
                </a:solidFill>
                <a:latin typeface="宋体" panose="02010600030101010101" pitchFamily="2" charset="-122"/>
              </a:rPr>
              <a:t>、</a:t>
            </a:r>
            <a:r>
              <a:rPr lang="en-US" altLang="zh-CN" sz="4000" b="1" dirty="0" smtClean="0">
                <a:solidFill>
                  <a:srgbClr val="FF0000"/>
                </a:solidFill>
                <a:latin typeface="宋体" panose="02010600030101010101" pitchFamily="2" charset="-122"/>
              </a:rPr>
              <a:t>01</a:t>
            </a:r>
            <a:r>
              <a:rPr lang="zh-CN" altLang="en-US" sz="4000" b="1" dirty="0" smtClean="0">
                <a:solidFill>
                  <a:srgbClr val="FF0000"/>
                </a:solidFill>
                <a:latin typeface="宋体" panose="02010600030101010101" pitchFamily="2" charset="-122"/>
              </a:rPr>
              <a:t>背包</a:t>
            </a:r>
            <a:r>
              <a:rPr lang="zh-CN" altLang="en-US" sz="4000" b="1" dirty="0" smtClean="0">
                <a:solidFill>
                  <a:srgbClr val="FF0000"/>
                </a:solidFill>
                <a:latin typeface="宋体" panose="02010600030101010101" pitchFamily="2" charset="-122"/>
              </a:rPr>
              <a:t>问题</a:t>
            </a:r>
            <a:endParaRPr lang="zh-CN" altLang="en-US" sz="4000" b="1" dirty="0" smtClean="0">
              <a:solidFill>
                <a:srgbClr val="FF0000"/>
              </a:solidFill>
              <a:latin typeface="宋体" panose="02010600030101010101" pitchFamily="2" charset="-122"/>
            </a:endParaRPr>
          </a:p>
        </p:txBody>
      </p:sp>
      <p:pic>
        <p:nvPicPr>
          <p:cNvPr id="2" name="图片 1"/>
          <p:cNvPicPr>
            <a:picLocks noChangeAspect="1"/>
          </p:cNvPicPr>
          <p:nvPr/>
        </p:nvPicPr>
        <p:blipFill>
          <a:blip r:embed="rId1"/>
          <a:stretch>
            <a:fillRect/>
          </a:stretch>
        </p:blipFill>
        <p:spPr>
          <a:xfrm>
            <a:off x="323528" y="1484784"/>
            <a:ext cx="8532440" cy="4998690"/>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8433"/>
          <p:cNvSpPr>
            <a:spLocks noGrp="1"/>
          </p:cNvSpPr>
          <p:nvPr>
            <p:ph type="title"/>
          </p:nvPr>
        </p:nvSpPr>
        <p:spPr>
          <a:xfrm>
            <a:off x="457200" y="287973"/>
            <a:ext cx="8229600" cy="1143000"/>
          </a:xfrm>
        </p:spPr>
        <p:txBody>
          <a:bodyPr anchor="ctr">
            <a:normAutofit/>
          </a:bodyPr>
          <a:lstStyle/>
          <a:p>
            <a:r>
              <a:rPr lang="zh-CN" altLang="en-US" sz="4000" b="1" dirty="0" smtClean="0">
                <a:solidFill>
                  <a:srgbClr val="FF0000"/>
                </a:solidFill>
                <a:latin typeface="宋体" panose="02010600030101010101" pitchFamily="2" charset="-122"/>
              </a:rPr>
              <a:t>模型</a:t>
            </a:r>
            <a:r>
              <a:rPr lang="en-US" altLang="zh-CN" sz="4000" b="1" dirty="0" smtClean="0">
                <a:solidFill>
                  <a:srgbClr val="FF0000"/>
                </a:solidFill>
                <a:latin typeface="宋体" panose="02010600030101010101" pitchFamily="2" charset="-122"/>
              </a:rPr>
              <a:t>3</a:t>
            </a:r>
            <a:r>
              <a:rPr lang="zh-CN" altLang="en-US" sz="4000" b="1" dirty="0" smtClean="0">
                <a:solidFill>
                  <a:srgbClr val="FF0000"/>
                </a:solidFill>
                <a:latin typeface="宋体" panose="02010600030101010101" pitchFamily="2" charset="-122"/>
              </a:rPr>
              <a:t>、</a:t>
            </a:r>
            <a:r>
              <a:rPr lang="en-US" altLang="zh-CN" sz="4000" b="1" dirty="0" smtClean="0">
                <a:solidFill>
                  <a:srgbClr val="FF0000"/>
                </a:solidFill>
                <a:latin typeface="宋体" panose="02010600030101010101" pitchFamily="2" charset="-122"/>
              </a:rPr>
              <a:t>01</a:t>
            </a:r>
            <a:r>
              <a:rPr lang="zh-CN" altLang="en-US" sz="4000" b="1" dirty="0" smtClean="0">
                <a:solidFill>
                  <a:srgbClr val="FF0000"/>
                </a:solidFill>
                <a:latin typeface="宋体" panose="02010600030101010101" pitchFamily="2" charset="-122"/>
              </a:rPr>
              <a:t>背包</a:t>
            </a:r>
            <a:r>
              <a:rPr lang="zh-CN" altLang="en-US" sz="4000" b="1" dirty="0" smtClean="0">
                <a:solidFill>
                  <a:srgbClr val="FF0000"/>
                </a:solidFill>
                <a:latin typeface="宋体" panose="02010600030101010101" pitchFamily="2" charset="-122"/>
              </a:rPr>
              <a:t>问题</a:t>
            </a:r>
            <a:endParaRPr lang="zh-CN" altLang="en-US" sz="4000" b="1" dirty="0" smtClean="0">
              <a:solidFill>
                <a:srgbClr val="FF0000"/>
              </a:solidFill>
              <a:latin typeface="宋体" panose="02010600030101010101" pitchFamily="2" charset="-122"/>
            </a:endParaRPr>
          </a:p>
        </p:txBody>
      </p:sp>
      <p:pic>
        <p:nvPicPr>
          <p:cNvPr id="2" name="图片 1"/>
          <p:cNvPicPr>
            <a:picLocks noChangeAspect="1"/>
          </p:cNvPicPr>
          <p:nvPr/>
        </p:nvPicPr>
        <p:blipFill>
          <a:blip r:embed="rId1"/>
          <a:stretch>
            <a:fillRect/>
          </a:stretch>
        </p:blipFill>
        <p:spPr>
          <a:xfrm>
            <a:off x="539552" y="1412777"/>
            <a:ext cx="8172400" cy="5328591"/>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8433"/>
          <p:cNvSpPr>
            <a:spLocks noGrp="1"/>
          </p:cNvSpPr>
          <p:nvPr>
            <p:ph type="title"/>
          </p:nvPr>
        </p:nvSpPr>
        <p:spPr>
          <a:xfrm>
            <a:off x="457200" y="287973"/>
            <a:ext cx="8229600" cy="1143000"/>
          </a:xfrm>
        </p:spPr>
        <p:txBody>
          <a:bodyPr anchor="ctr">
            <a:normAutofit/>
          </a:bodyPr>
          <a:lstStyle/>
          <a:p>
            <a:r>
              <a:rPr lang="en-US" altLang="zh-CN" sz="4000" b="1" dirty="0" smtClean="0">
                <a:solidFill>
                  <a:srgbClr val="FF0000"/>
                </a:solidFill>
                <a:latin typeface="宋体" panose="02010600030101010101" pitchFamily="2" charset="-122"/>
              </a:rPr>
              <a:t>01</a:t>
            </a:r>
            <a:r>
              <a:rPr lang="zh-CN" altLang="en-US" sz="4000" b="1" dirty="0" smtClean="0">
                <a:solidFill>
                  <a:srgbClr val="FF0000"/>
                </a:solidFill>
                <a:latin typeface="宋体" panose="02010600030101010101" pitchFamily="2" charset="-122"/>
              </a:rPr>
              <a:t>背包变形</a:t>
            </a:r>
            <a:r>
              <a:rPr lang="en-US" altLang="zh-CN" sz="4000" b="1" dirty="0" smtClean="0">
                <a:solidFill>
                  <a:srgbClr val="FF0000"/>
                </a:solidFill>
                <a:latin typeface="宋体" panose="02010600030101010101" pitchFamily="2" charset="-122"/>
              </a:rPr>
              <a:t>1</a:t>
            </a:r>
            <a:r>
              <a:rPr lang="zh-CN" altLang="en-US" sz="4000" b="1" dirty="0" smtClean="0">
                <a:solidFill>
                  <a:srgbClr val="FF0000"/>
                </a:solidFill>
                <a:latin typeface="宋体" panose="02010600030101010101" pitchFamily="2" charset="-122"/>
              </a:rPr>
              <a:t>—恰好装满的</a:t>
            </a:r>
            <a:r>
              <a:rPr lang="zh-CN" altLang="en-US" sz="4000" b="1" dirty="0" smtClean="0">
                <a:solidFill>
                  <a:srgbClr val="FF0000"/>
                </a:solidFill>
                <a:latin typeface="宋体" panose="02010600030101010101" pitchFamily="2" charset="-122"/>
              </a:rPr>
              <a:t>情况</a:t>
            </a:r>
            <a:endParaRPr lang="zh-CN" altLang="en-US" sz="4000" b="1" dirty="0" smtClean="0">
              <a:solidFill>
                <a:srgbClr val="FF0000"/>
              </a:solidFill>
              <a:latin typeface="宋体" panose="02010600030101010101" pitchFamily="2" charset="-122"/>
            </a:endParaRPr>
          </a:p>
        </p:txBody>
      </p:sp>
      <p:pic>
        <p:nvPicPr>
          <p:cNvPr id="2" name="图片 1"/>
          <p:cNvPicPr>
            <a:picLocks noChangeAspect="1"/>
          </p:cNvPicPr>
          <p:nvPr/>
        </p:nvPicPr>
        <p:blipFill>
          <a:blip r:embed="rId1"/>
          <a:stretch>
            <a:fillRect/>
          </a:stretch>
        </p:blipFill>
        <p:spPr>
          <a:xfrm>
            <a:off x="827584" y="1412776"/>
            <a:ext cx="7632848" cy="5357876"/>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8433"/>
          <p:cNvSpPr>
            <a:spLocks noGrp="1"/>
          </p:cNvSpPr>
          <p:nvPr>
            <p:ph type="title"/>
          </p:nvPr>
        </p:nvSpPr>
        <p:spPr>
          <a:xfrm>
            <a:off x="457200" y="287973"/>
            <a:ext cx="8229600" cy="1143000"/>
          </a:xfrm>
        </p:spPr>
        <p:txBody>
          <a:bodyPr anchor="ctr">
            <a:normAutofit/>
          </a:bodyPr>
          <a:lstStyle/>
          <a:p>
            <a:r>
              <a:rPr lang="en-US" altLang="zh-CN" sz="4000" b="1" dirty="0" smtClean="0">
                <a:solidFill>
                  <a:srgbClr val="FF0000"/>
                </a:solidFill>
                <a:latin typeface="宋体" panose="02010600030101010101" pitchFamily="2" charset="-122"/>
                <a:sym typeface="+mn-ea"/>
              </a:rPr>
              <a:t>01</a:t>
            </a:r>
            <a:r>
              <a:rPr lang="zh-CN" altLang="en-US" sz="4000" b="1" dirty="0" smtClean="0">
                <a:solidFill>
                  <a:srgbClr val="FF0000"/>
                </a:solidFill>
                <a:latin typeface="宋体" panose="02010600030101010101" pitchFamily="2" charset="-122"/>
                <a:sym typeface="+mn-ea"/>
              </a:rPr>
              <a:t>背包变形</a:t>
            </a:r>
            <a:r>
              <a:rPr lang="en-US" altLang="zh-CN" sz="4000" b="1" dirty="0" smtClean="0">
                <a:solidFill>
                  <a:srgbClr val="FF0000"/>
                </a:solidFill>
                <a:latin typeface="宋体" panose="02010600030101010101" pitchFamily="2" charset="-122"/>
                <a:sym typeface="+mn-ea"/>
              </a:rPr>
              <a:t>2</a:t>
            </a:r>
            <a:r>
              <a:rPr lang="zh-CN" altLang="en-US" sz="4000" b="1" dirty="0" smtClean="0">
                <a:solidFill>
                  <a:srgbClr val="FF0000"/>
                </a:solidFill>
                <a:latin typeface="宋体" panose="02010600030101010101" pitchFamily="2" charset="-122"/>
                <a:sym typeface="+mn-ea"/>
              </a:rPr>
              <a:t>—多重背包</a:t>
            </a:r>
            <a:r>
              <a:rPr lang="en-US" altLang="zh-CN" sz="4000" b="1" dirty="0" smtClean="0">
                <a:solidFill>
                  <a:srgbClr val="FF0000"/>
                </a:solidFill>
                <a:latin typeface="宋体" panose="02010600030101010101" pitchFamily="2" charset="-122"/>
                <a:sym typeface="+mn-ea"/>
              </a:rPr>
              <a:t>/</a:t>
            </a:r>
            <a:r>
              <a:rPr lang="zh-CN" altLang="en-US" sz="4000" b="1" dirty="0" smtClean="0">
                <a:solidFill>
                  <a:srgbClr val="FF0000"/>
                </a:solidFill>
                <a:latin typeface="宋体" panose="02010600030101010101" pitchFamily="2" charset="-122"/>
                <a:sym typeface="+mn-ea"/>
              </a:rPr>
              <a:t>无限</a:t>
            </a:r>
            <a:r>
              <a:rPr lang="zh-CN" altLang="en-US" sz="4000" b="1" dirty="0" smtClean="0">
                <a:solidFill>
                  <a:srgbClr val="FF0000"/>
                </a:solidFill>
                <a:latin typeface="宋体" panose="02010600030101010101" pitchFamily="2" charset="-122"/>
                <a:sym typeface="+mn-ea"/>
              </a:rPr>
              <a:t>背包</a:t>
            </a:r>
            <a:endParaRPr lang="zh-CN" altLang="en-US" sz="4000" b="1" dirty="0" smtClean="0">
              <a:solidFill>
                <a:srgbClr val="FF0000"/>
              </a:solidFill>
              <a:latin typeface="宋体" panose="02010600030101010101" pitchFamily="2" charset="-122"/>
              <a:sym typeface="+mn-ea"/>
            </a:endParaRPr>
          </a:p>
        </p:txBody>
      </p:sp>
      <p:pic>
        <p:nvPicPr>
          <p:cNvPr id="2" name="图片 1"/>
          <p:cNvPicPr>
            <a:picLocks noChangeAspect="1"/>
          </p:cNvPicPr>
          <p:nvPr/>
        </p:nvPicPr>
        <p:blipFill>
          <a:blip r:embed="rId1"/>
          <a:stretch>
            <a:fillRect/>
          </a:stretch>
        </p:blipFill>
        <p:spPr>
          <a:xfrm>
            <a:off x="467544" y="1844824"/>
            <a:ext cx="8244408" cy="4009882"/>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8433"/>
          <p:cNvSpPr>
            <a:spLocks noGrp="1"/>
          </p:cNvSpPr>
          <p:nvPr>
            <p:ph type="title"/>
          </p:nvPr>
        </p:nvSpPr>
        <p:spPr>
          <a:xfrm>
            <a:off x="457200" y="287973"/>
            <a:ext cx="8229600" cy="1143000"/>
          </a:xfrm>
        </p:spPr>
        <p:txBody>
          <a:bodyPr anchor="ctr">
            <a:normAutofit/>
          </a:bodyPr>
          <a:lstStyle/>
          <a:p>
            <a:r>
              <a:rPr lang="en-US" altLang="zh-CN" sz="4000" b="1" dirty="0" smtClean="0">
                <a:solidFill>
                  <a:srgbClr val="FF0000"/>
                </a:solidFill>
                <a:latin typeface="宋体" panose="02010600030101010101" pitchFamily="2" charset="-122"/>
                <a:sym typeface="+mn-ea"/>
              </a:rPr>
              <a:t>01</a:t>
            </a:r>
            <a:r>
              <a:rPr lang="zh-CN" altLang="en-US" sz="4000" b="1" dirty="0" smtClean="0">
                <a:solidFill>
                  <a:srgbClr val="FF0000"/>
                </a:solidFill>
                <a:latin typeface="宋体" panose="02010600030101010101" pitchFamily="2" charset="-122"/>
                <a:sym typeface="+mn-ea"/>
              </a:rPr>
              <a:t>背包变形</a:t>
            </a:r>
            <a:r>
              <a:rPr lang="en-US" altLang="zh-CN" sz="4000" b="1" dirty="0" smtClean="0">
                <a:solidFill>
                  <a:srgbClr val="FF0000"/>
                </a:solidFill>
                <a:latin typeface="宋体" panose="02010600030101010101" pitchFamily="2" charset="-122"/>
                <a:sym typeface="+mn-ea"/>
              </a:rPr>
              <a:t>2</a:t>
            </a:r>
            <a:r>
              <a:rPr lang="zh-CN" altLang="en-US" sz="4000" b="1" dirty="0" smtClean="0">
                <a:solidFill>
                  <a:srgbClr val="FF0000"/>
                </a:solidFill>
                <a:latin typeface="宋体" panose="02010600030101010101" pitchFamily="2" charset="-122"/>
                <a:sym typeface="+mn-ea"/>
              </a:rPr>
              <a:t>—多重背包</a:t>
            </a:r>
            <a:r>
              <a:rPr lang="en-US" altLang="zh-CN" sz="4000" b="1" dirty="0" smtClean="0">
                <a:solidFill>
                  <a:srgbClr val="FF0000"/>
                </a:solidFill>
                <a:latin typeface="宋体" panose="02010600030101010101" pitchFamily="2" charset="-122"/>
                <a:sym typeface="+mn-ea"/>
              </a:rPr>
              <a:t>/</a:t>
            </a:r>
            <a:r>
              <a:rPr lang="zh-CN" altLang="en-US" sz="4000" b="1" dirty="0" smtClean="0">
                <a:solidFill>
                  <a:srgbClr val="FF0000"/>
                </a:solidFill>
                <a:latin typeface="宋体" panose="02010600030101010101" pitchFamily="2" charset="-122"/>
                <a:sym typeface="+mn-ea"/>
              </a:rPr>
              <a:t>无限</a:t>
            </a:r>
            <a:r>
              <a:rPr lang="zh-CN" altLang="en-US" sz="4000" b="1" dirty="0" smtClean="0">
                <a:solidFill>
                  <a:srgbClr val="FF0000"/>
                </a:solidFill>
                <a:latin typeface="宋体" panose="02010600030101010101" pitchFamily="2" charset="-122"/>
                <a:sym typeface="+mn-ea"/>
              </a:rPr>
              <a:t>背包</a:t>
            </a:r>
            <a:endParaRPr lang="zh-CN" altLang="en-US" sz="4000" b="1" dirty="0" smtClean="0">
              <a:solidFill>
                <a:srgbClr val="FF0000"/>
              </a:solidFill>
              <a:latin typeface="宋体" panose="02010600030101010101" pitchFamily="2" charset="-122"/>
              <a:sym typeface="+mn-ea"/>
            </a:endParaRPr>
          </a:p>
        </p:txBody>
      </p:sp>
      <p:pic>
        <p:nvPicPr>
          <p:cNvPr id="4" name="图片 3" descr="1"/>
          <p:cNvPicPr>
            <a:picLocks noChangeAspect="1"/>
          </p:cNvPicPr>
          <p:nvPr/>
        </p:nvPicPr>
        <p:blipFill>
          <a:blip r:embed="rId1"/>
          <a:srcRect t="21107"/>
          <a:stretch>
            <a:fillRect/>
          </a:stretch>
        </p:blipFill>
        <p:spPr>
          <a:xfrm>
            <a:off x="241935" y="2349500"/>
            <a:ext cx="8639810" cy="3854450"/>
          </a:xfrm>
          <a:prstGeom prst="rect">
            <a:avLst/>
          </a:prstGeom>
        </p:spPr>
      </p:pic>
      <p:sp>
        <p:nvSpPr>
          <p:cNvPr id="34" name="文本框 33"/>
          <p:cNvSpPr txBox="1"/>
          <p:nvPr/>
        </p:nvSpPr>
        <p:spPr>
          <a:xfrm>
            <a:off x="241935" y="1431290"/>
            <a:ext cx="7741285" cy="650875"/>
          </a:xfrm>
          <a:prstGeom prst="rect">
            <a:avLst/>
          </a:prstGeom>
          <a:noFill/>
        </p:spPr>
        <p:txBody>
          <a:bodyPr wrap="square" rtlCol="0">
            <a:spAutoFit/>
          </a:bodyPr>
          <a:p>
            <a:pPr marL="342900" indent="-342900">
              <a:lnSpc>
                <a:spcPct val="130000"/>
              </a:lnSpc>
              <a:spcBef>
                <a:spcPts val="0"/>
              </a:spcBef>
              <a:spcAft>
                <a:spcPts val="0"/>
              </a:spcAft>
              <a:buFont typeface="Wingdings" panose="05000000000000000000" charset="0"/>
              <a:buChar char=""/>
            </a:pPr>
            <a:r>
              <a:rPr lang="zh-CN" altLang="zh-CN" sz="2800" b="1" dirty="0" smtClean="0">
                <a:solidFill>
                  <a:srgbClr val="00B050"/>
                </a:solidFill>
                <a:sym typeface="+mn-ea"/>
              </a:rPr>
              <a:t>无优化的</a:t>
            </a:r>
            <a:r>
              <a:rPr lang="zh-CN" altLang="en-US" sz="2800" b="1" dirty="0" smtClean="0">
                <a:solidFill>
                  <a:srgbClr val="00B050"/>
                </a:solidFill>
                <a:sym typeface="+mn-ea"/>
              </a:rPr>
              <a:t>无限背包</a:t>
            </a:r>
            <a:endParaRPr lang="zh-CN" altLang="en-US" sz="2800" b="1" dirty="0" smtClean="0">
              <a:solidFill>
                <a:srgbClr val="00B050"/>
              </a:solidFill>
              <a:sym typeface="+mn-ea"/>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8433"/>
          <p:cNvSpPr>
            <a:spLocks noGrp="1"/>
          </p:cNvSpPr>
          <p:nvPr>
            <p:ph type="title"/>
          </p:nvPr>
        </p:nvSpPr>
        <p:spPr>
          <a:xfrm>
            <a:off x="457200" y="287973"/>
            <a:ext cx="8229600" cy="1143000"/>
          </a:xfrm>
        </p:spPr>
        <p:txBody>
          <a:bodyPr anchor="ctr">
            <a:normAutofit/>
          </a:bodyPr>
          <a:lstStyle/>
          <a:p>
            <a:r>
              <a:rPr lang="zh-CN" altLang="en-US" sz="4000" b="1" dirty="0" smtClean="0">
                <a:solidFill>
                  <a:srgbClr val="FF0000"/>
                </a:solidFill>
                <a:latin typeface="宋体" panose="02010600030101010101" pitchFamily="2" charset="-122"/>
                <a:sym typeface="+mn-ea"/>
              </a:rPr>
              <a:t>从集合的角度分析</a:t>
            </a:r>
            <a:r>
              <a:rPr lang="zh-CN" altLang="en-US" sz="4000" b="1" dirty="0" smtClean="0">
                <a:solidFill>
                  <a:srgbClr val="FF0000"/>
                </a:solidFill>
                <a:latin typeface="宋体" panose="02010600030101010101" pitchFamily="2" charset="-122"/>
                <a:sym typeface="+mn-ea"/>
              </a:rPr>
              <a:t>背包</a:t>
            </a:r>
            <a:endParaRPr lang="zh-CN" altLang="en-US" sz="4000" b="1" dirty="0" smtClean="0">
              <a:solidFill>
                <a:srgbClr val="FF0000"/>
              </a:solidFill>
              <a:latin typeface="宋体" panose="02010600030101010101" pitchFamily="2" charset="-122"/>
              <a:sym typeface="+mn-ea"/>
            </a:endParaRPr>
          </a:p>
        </p:txBody>
      </p:sp>
      <p:pic>
        <p:nvPicPr>
          <p:cNvPr id="3" name="图片 2"/>
          <p:cNvPicPr>
            <a:picLocks noChangeAspect="1"/>
          </p:cNvPicPr>
          <p:nvPr/>
        </p:nvPicPr>
        <p:blipFill>
          <a:blip r:embed="rId1"/>
          <a:stretch>
            <a:fillRect/>
          </a:stretch>
        </p:blipFill>
        <p:spPr>
          <a:xfrm>
            <a:off x="323215" y="1917065"/>
            <a:ext cx="8535670" cy="3715385"/>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8433"/>
          <p:cNvSpPr>
            <a:spLocks noGrp="1"/>
          </p:cNvSpPr>
          <p:nvPr>
            <p:ph type="title"/>
          </p:nvPr>
        </p:nvSpPr>
        <p:spPr>
          <a:xfrm>
            <a:off x="457200" y="287973"/>
            <a:ext cx="8229600" cy="1143000"/>
          </a:xfrm>
        </p:spPr>
        <p:txBody>
          <a:bodyPr anchor="ctr">
            <a:normAutofit/>
          </a:bodyPr>
          <a:lstStyle/>
          <a:p>
            <a:r>
              <a:rPr lang="zh-CN" altLang="en-US" sz="4000" b="1" dirty="0" smtClean="0">
                <a:solidFill>
                  <a:srgbClr val="FF0000"/>
                </a:solidFill>
                <a:latin typeface="宋体" panose="02010600030101010101" pitchFamily="2" charset="-122"/>
                <a:sym typeface="+mn-ea"/>
              </a:rPr>
              <a:t>从集合的角度分析</a:t>
            </a:r>
            <a:r>
              <a:rPr lang="zh-CN" altLang="en-US" sz="4000" b="1" dirty="0" smtClean="0">
                <a:solidFill>
                  <a:srgbClr val="FF0000"/>
                </a:solidFill>
                <a:latin typeface="宋体" panose="02010600030101010101" pitchFamily="2" charset="-122"/>
                <a:sym typeface="+mn-ea"/>
              </a:rPr>
              <a:t>背包</a:t>
            </a:r>
            <a:endParaRPr lang="zh-CN" altLang="en-US" sz="4000" b="1" dirty="0" smtClean="0">
              <a:solidFill>
                <a:srgbClr val="FF0000"/>
              </a:solidFill>
              <a:latin typeface="宋体" panose="02010600030101010101" pitchFamily="2" charset="-122"/>
              <a:sym typeface="+mn-ea"/>
            </a:endParaRPr>
          </a:p>
        </p:txBody>
      </p:sp>
      <p:pic>
        <p:nvPicPr>
          <p:cNvPr id="3" name="图片 2"/>
          <p:cNvPicPr>
            <a:picLocks noChangeAspect="1"/>
          </p:cNvPicPr>
          <p:nvPr/>
        </p:nvPicPr>
        <p:blipFill>
          <a:blip r:embed="rId1"/>
          <a:stretch>
            <a:fillRect/>
          </a:stretch>
        </p:blipFill>
        <p:spPr>
          <a:xfrm>
            <a:off x="323215" y="1917065"/>
            <a:ext cx="8535670" cy="371538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内容占位符 2"/>
          <p:cNvSpPr>
            <a:spLocks noGrp="1" noChangeArrowheads="1"/>
          </p:cNvSpPr>
          <p:nvPr>
            <p:ph idx="4294967295"/>
          </p:nvPr>
        </p:nvSpPr>
        <p:spPr>
          <a:xfrm>
            <a:off x="368300" y="1557020"/>
            <a:ext cx="8318500" cy="4670425"/>
          </a:xfrm>
        </p:spPr>
        <p:txBody>
          <a:bodyPr>
            <a:noAutofit/>
          </a:bodyPr>
          <a:lstStyle/>
          <a:p>
            <a:pPr marL="342900" lvl="1" indent="-342900">
              <a:lnSpc>
                <a:spcPct val="150000"/>
              </a:lnSpc>
              <a:spcBef>
                <a:spcPct val="0"/>
              </a:spcBef>
              <a:buFont typeface="Wingdings" panose="05000000000000000000" charset="0"/>
              <a:buChar char=""/>
            </a:pP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核心概念——状态</a:t>
            </a:r>
            <a:endParaRPr lang="zh-CN" altLang="en-US" sz="2400" b="1" dirty="0">
              <a:solidFill>
                <a:srgbClr val="FF0000"/>
              </a:solidFill>
              <a:latin typeface="微软雅黑" panose="020B0503020204020204" charset="-122"/>
              <a:ea typeface="微软雅黑" panose="020B0503020204020204" charset="-122"/>
              <a:cs typeface="微软雅黑" panose="020B0503020204020204" charset="-122"/>
            </a:endParaRPr>
          </a:p>
          <a:p>
            <a:pPr marL="742950" lvl="2" indent="-342900">
              <a:lnSpc>
                <a:spcPct val="150000"/>
              </a:lnSpc>
              <a:spcBef>
                <a:spcPct val="0"/>
              </a:spcBef>
              <a:buFont typeface="Wingdings" panose="05000000000000000000" charset="0"/>
              <a:buChar char=""/>
            </a:pPr>
            <a:r>
              <a:rPr lang="zh-CN" altLang="en-US" sz="2000" dirty="0">
                <a:solidFill>
                  <a:srgbClr val="000000"/>
                </a:solidFill>
                <a:latin typeface="微软雅黑" panose="020B0503020204020204" charset="-122"/>
                <a:ea typeface="微软雅黑" panose="020B0503020204020204" charset="-122"/>
                <a:cs typeface="微软雅黑" panose="020B0503020204020204" charset="-122"/>
              </a:rPr>
              <a:t>对问题的描述，如F[i]，F[i</a:t>
            </a:r>
            <a:r>
              <a:rPr lang="en-US" altLang="zh-CN" sz="2000" dirty="0">
                <a:solidFill>
                  <a:srgbClr val="000000"/>
                </a:solidFill>
                <a:latin typeface="微软雅黑" panose="020B0503020204020204" charset="-122"/>
                <a:ea typeface="微软雅黑" panose="020B0503020204020204" charset="-122"/>
                <a:cs typeface="微软雅黑" panose="020B0503020204020204" charset="-122"/>
              </a:rPr>
              <a:t>][</a:t>
            </a:r>
            <a:r>
              <a:rPr lang="zh-CN" altLang="en-US" sz="2000" dirty="0">
                <a:solidFill>
                  <a:srgbClr val="000000"/>
                </a:solidFill>
                <a:latin typeface="微软雅黑" panose="020B0503020204020204" charset="-122"/>
                <a:ea typeface="微软雅黑" panose="020B0503020204020204" charset="-122"/>
                <a:cs typeface="微软雅黑" panose="020B0503020204020204" charset="-122"/>
              </a:rPr>
              <a:t>j]，更重要的是</a:t>
            </a:r>
            <a:r>
              <a:rPr lang="zh-CN" altLang="en-US" sz="2000" dirty="0">
                <a:solidFill>
                  <a:srgbClr val="000000"/>
                </a:solidFill>
                <a:latin typeface="微软雅黑" panose="020B0503020204020204" charset="-122"/>
                <a:ea typeface="微软雅黑" panose="020B0503020204020204" charset="-122"/>
                <a:cs typeface="微软雅黑" panose="020B0503020204020204" charset="-122"/>
              </a:rPr>
              <a:t>准确表示什么</a:t>
            </a:r>
            <a:r>
              <a:rPr lang="zh-CN" altLang="en-US" sz="2000" dirty="0">
                <a:solidFill>
                  <a:srgbClr val="000000"/>
                </a:solidFill>
                <a:latin typeface="微软雅黑" panose="020B0503020204020204" charset="-122"/>
                <a:ea typeface="微软雅黑" panose="020B0503020204020204" charset="-122"/>
                <a:cs typeface="微软雅黑" panose="020B0503020204020204" charset="-122"/>
              </a:rPr>
              <a:t>意思！</a:t>
            </a:r>
            <a:endParaRPr lang="zh-CN" altLang="en-US" sz="2000" dirty="0">
              <a:solidFill>
                <a:srgbClr val="000000"/>
              </a:solidFill>
              <a:latin typeface="微软雅黑" panose="020B0503020204020204" charset="-122"/>
              <a:ea typeface="微软雅黑" panose="020B0503020204020204" charset="-122"/>
              <a:cs typeface="微软雅黑" panose="020B0503020204020204" charset="-122"/>
            </a:endParaRPr>
          </a:p>
          <a:p>
            <a:pPr marL="742950" lvl="2" indent="-342900">
              <a:lnSpc>
                <a:spcPct val="150000"/>
              </a:lnSpc>
              <a:spcBef>
                <a:spcPct val="0"/>
              </a:spcBef>
              <a:buFont typeface="Wingdings" panose="05000000000000000000" charset="0"/>
              <a:buChar char=""/>
            </a:pPr>
            <a:r>
              <a:rPr lang="zh-CN" altLang="en-US" sz="2000" dirty="0">
                <a:solidFill>
                  <a:srgbClr val="000000"/>
                </a:solidFill>
                <a:latin typeface="微软雅黑" panose="020B0503020204020204" charset="-122"/>
                <a:ea typeface="微软雅黑" panose="020B0503020204020204" charset="-122"/>
                <a:cs typeface="微软雅黑" panose="020B0503020204020204" charset="-122"/>
              </a:rPr>
              <a:t>当两个状态的出边完全相同时，他们可以被合并，我们称其为一类状态。此时某个状态可以完全取代另外一个状态。如果出现这样的情况，只需要找出该类中的最优状态，“抛弃”</a:t>
            </a:r>
            <a:r>
              <a:rPr lang="zh-CN" altLang="en-US" sz="2000" dirty="0">
                <a:solidFill>
                  <a:srgbClr val="000000"/>
                </a:solidFill>
                <a:latin typeface="微软雅黑" panose="020B0503020204020204" charset="-122"/>
                <a:ea typeface="微软雅黑" panose="020B0503020204020204" charset="-122"/>
                <a:cs typeface="微软雅黑" panose="020B0503020204020204" charset="-122"/>
                <a:sym typeface="+mn-ea"/>
              </a:rPr>
              <a:t>其他状态</a:t>
            </a:r>
            <a:r>
              <a:rPr lang="zh-CN" altLang="en-US" sz="2000" dirty="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2000" dirty="0">
              <a:solidFill>
                <a:srgbClr val="000000"/>
              </a:solidFill>
              <a:latin typeface="微软雅黑" panose="020B0503020204020204" charset="-122"/>
              <a:ea typeface="微软雅黑" panose="020B0503020204020204" charset="-122"/>
              <a:cs typeface="微软雅黑" panose="020B0503020204020204" charset="-122"/>
            </a:endParaRPr>
          </a:p>
          <a:p>
            <a:pPr marL="742950" lvl="2" indent="-342900">
              <a:lnSpc>
                <a:spcPct val="150000"/>
              </a:lnSpc>
              <a:spcBef>
                <a:spcPct val="0"/>
              </a:spcBef>
              <a:buFont typeface="Wingdings" panose="05000000000000000000" charset="0"/>
              <a:buChar char=""/>
            </a:pPr>
            <a:r>
              <a:rPr lang="zh-CN" altLang="en-US" sz="2000" dirty="0">
                <a:solidFill>
                  <a:srgbClr val="000000"/>
                </a:solidFill>
                <a:latin typeface="微软雅黑" panose="020B0503020204020204" charset="-122"/>
                <a:ea typeface="微软雅黑" panose="020B0503020204020204" charset="-122"/>
                <a:cs typeface="微软雅黑" panose="020B0503020204020204" charset="-122"/>
              </a:rPr>
              <a:t>在表示一类状态时，我们只需要记录最少的几个关键字，能够将其与其他状态完全区别开即可。所以，状态的维数要尽量少，保证状态总数尽量少，这样空间和时间复杂度才会</a:t>
            </a:r>
            <a:r>
              <a:rPr lang="zh-CN" altLang="en-US" sz="2000" dirty="0">
                <a:solidFill>
                  <a:srgbClr val="000000"/>
                </a:solidFill>
                <a:latin typeface="微软雅黑" panose="020B0503020204020204" charset="-122"/>
                <a:ea typeface="微软雅黑" panose="020B0503020204020204" charset="-122"/>
                <a:cs typeface="微软雅黑" panose="020B0503020204020204" charset="-122"/>
              </a:rPr>
              <a:t>更优。</a:t>
            </a:r>
            <a:endParaRPr lang="zh-CN" altLang="en-US" sz="2000" dirty="0">
              <a:solidFill>
                <a:srgbClr val="000000"/>
              </a:solidFill>
              <a:latin typeface="微软雅黑" panose="020B0503020204020204" charset="-122"/>
              <a:ea typeface="微软雅黑" panose="020B0503020204020204" charset="-122"/>
              <a:cs typeface="微软雅黑" panose="020B0503020204020204" charset="-122"/>
            </a:endParaRPr>
          </a:p>
          <a:p>
            <a:pPr marL="342900" lvl="1" indent="-342900"/>
            <a:endParaRPr lang="zh-CN" altLang="en-US" sz="2000" dirty="0">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6146" name="标题 1"/>
          <p:cNvSpPr>
            <a:spLocks noGrp="1" noChangeArrowheads="1"/>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indent="0"/>
            <a:r>
              <a:rPr lang="zh-CN" altLang="en-US" dirty="0" smtClean="0">
                <a:latin typeface="华文琥珀" panose="02010800040101010101" charset="-122"/>
                <a:ea typeface="华文琥珀" panose="02010800040101010101" charset="-122"/>
              </a:rPr>
              <a:t>动态规划算法的基本思想</a:t>
            </a:r>
            <a:endParaRPr lang="zh-CN" altLang="en-US" dirty="0">
              <a:latin typeface="华文琥珀" panose="02010800040101010101" charset="-122"/>
              <a:ea typeface="华文琥珀" panose="02010800040101010101" charset="-122"/>
            </a:endParaRPr>
          </a:p>
        </p:txBody>
      </p:sp>
    </p:spTree>
  </p:cSld>
  <p:clrMapOvr>
    <a:masterClrMapping/>
  </p:clrMapOvr>
  <p:transition spd="med">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252095" y="1268889"/>
            <a:ext cx="5805964" cy="570865"/>
          </a:xfrm>
          <a:prstGeom prst="rect">
            <a:avLst/>
          </a:prstGeom>
          <a:noFill/>
        </p:spPr>
        <p:txBody>
          <a:bodyPr wrap="square" rtlCol="0">
            <a:spAutoFit/>
          </a:bodyPr>
          <a:p>
            <a:pPr marL="285750" indent="-285750">
              <a:lnSpc>
                <a:spcPct val="130000"/>
              </a:lnSpc>
              <a:spcBef>
                <a:spcPts val="0"/>
              </a:spcBef>
              <a:spcAft>
                <a:spcPts val="0"/>
              </a:spcAft>
              <a:buFont typeface="Wingdings" panose="05000000000000000000" charset="0"/>
              <a:buChar char=""/>
            </a:pPr>
            <a:r>
              <a:rPr lang="zh-CN" altLang="zh-CN" sz="2400" b="1" dirty="0" smtClean="0">
                <a:solidFill>
                  <a:srgbClr val="FF0000"/>
                </a:solidFill>
                <a:sym typeface="+mn-ea"/>
              </a:rPr>
              <a:t>无限背包（时间优化）</a:t>
            </a:r>
            <a:endParaRPr lang="zh-CN" altLang="zh-CN" sz="2400" b="1" dirty="0" smtClean="0">
              <a:solidFill>
                <a:srgbClr val="FF0000"/>
              </a:solidFill>
              <a:sym typeface="+mn-ea"/>
            </a:endParaRPr>
          </a:p>
        </p:txBody>
      </p:sp>
      <p:pic>
        <p:nvPicPr>
          <p:cNvPr id="3" name="图片 2" descr="1"/>
          <p:cNvPicPr>
            <a:picLocks noChangeAspect="1"/>
          </p:cNvPicPr>
          <p:nvPr/>
        </p:nvPicPr>
        <p:blipFill>
          <a:blip r:embed="rId1"/>
          <a:stretch>
            <a:fillRect/>
          </a:stretch>
        </p:blipFill>
        <p:spPr>
          <a:xfrm>
            <a:off x="160020" y="4859655"/>
            <a:ext cx="8850630" cy="1525270"/>
          </a:xfrm>
          <a:prstGeom prst="rect">
            <a:avLst/>
          </a:prstGeom>
        </p:spPr>
      </p:pic>
      <p:sp>
        <p:nvSpPr>
          <p:cNvPr id="9" name="内容占位符 2"/>
          <p:cNvSpPr>
            <a:spLocks noGrp="1"/>
          </p:cNvSpPr>
          <p:nvPr/>
        </p:nvSpPr>
        <p:spPr>
          <a:xfrm>
            <a:off x="723900" y="1984693"/>
            <a:ext cx="8688229" cy="317183"/>
          </a:xfrm>
          <a:prstGeom prst="rect">
            <a:avLst/>
          </a:prstGeom>
          <a:noFill/>
          <a:ln w="9525">
            <a:noFill/>
            <a:miter lim="800000"/>
          </a:ln>
        </p:spPr>
        <p:txBody>
          <a:bodyPr vert="horz" wrap="square" lIns="68580" tIns="34290" rIns="68580" bIns="34290" numCol="1" anchor="t" anchorCtr="0" compatLnSpc="1"/>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2800">
                <a:solidFill>
                  <a:schemeClr val="tx2"/>
                </a:solidFill>
                <a:latin typeface="Verdana" panose="020B0604030504040204" pitchFamily="34" charset="0"/>
                <a:ea typeface="华文中宋" panose="02010600040101010101" charset="-122"/>
                <a:cs typeface="Verdana" panose="020B0604030504040204" pitchFamily="34"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2"/>
                </a:solidFill>
                <a:latin typeface="Verdana" panose="020B0604030504040204" pitchFamily="34" charset="0"/>
                <a:ea typeface="华文中宋" panose="02010600040101010101" charset="-122"/>
                <a:cs typeface="Verdana" panose="020B0604030504040204" pitchFamily="34" charset="0"/>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000">
                <a:solidFill>
                  <a:schemeClr val="tx2"/>
                </a:solidFill>
                <a:latin typeface="Verdana" panose="020B0604030504040204" pitchFamily="34" charset="0"/>
                <a:ea typeface="华文中宋" panose="02010600040101010101" charset="-122"/>
                <a:cs typeface="Verdana" panose="020B0604030504040204" pitchFamily="34" charset="0"/>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2"/>
                </a:solidFill>
                <a:latin typeface="Verdana" panose="020B0604030504040204" pitchFamily="34" charset="0"/>
                <a:ea typeface="华文中宋" panose="02010600040101010101" charset="-122"/>
                <a:cs typeface="Verdana" panose="020B0604030504040204" pitchFamily="34" charset="0"/>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2"/>
                </a:solidFill>
                <a:latin typeface="Verdana" panose="020B0604030504040204" pitchFamily="34" charset="0"/>
                <a:ea typeface="华文中宋" panose="02010600040101010101" charset="-122"/>
                <a:cs typeface="Verdana" panose="020B0604030504040204" pitchFamily="34" charset="0"/>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buFont typeface="Wingdings" panose="05000000000000000000" pitchFamily="2" charset="2"/>
              <a:buNone/>
            </a:pPr>
            <a:r>
              <a:rPr kumimoji="0" lang="zh-CN" altLang="zh-CN" sz="1800" smtClean="0">
                <a:solidFill>
                  <a:schemeClr val="tx1"/>
                </a:solidFill>
                <a:latin typeface="华文中宋" panose="02010600040101010101" charset="-122"/>
                <a:cs typeface="+mn-cs"/>
              </a:rPr>
              <a:t>我们列举一下更新次序的内部关系：</a:t>
            </a:r>
            <a:endParaRPr lang="en-US" altLang="zh-CN" sz="2100" smtClean="0">
              <a:solidFill>
                <a:srgbClr val="FF0000"/>
              </a:solidFill>
            </a:endParaRPr>
          </a:p>
        </p:txBody>
      </p:sp>
      <p:sp>
        <p:nvSpPr>
          <p:cNvPr id="5" name="内容占位符 2"/>
          <p:cNvSpPr>
            <a:spLocks noGrp="1"/>
          </p:cNvSpPr>
          <p:nvPr/>
        </p:nvSpPr>
        <p:spPr>
          <a:xfrm>
            <a:off x="683895" y="4284980"/>
            <a:ext cx="7968139" cy="384810"/>
          </a:xfrm>
          <a:prstGeom prst="rect">
            <a:avLst/>
          </a:prstGeom>
          <a:noFill/>
          <a:ln w="9525">
            <a:noFill/>
            <a:miter lim="800000"/>
          </a:ln>
        </p:spPr>
        <p:txBody>
          <a:bodyPr vert="horz" wrap="square" lIns="68580" tIns="34290" rIns="68580" bIns="34290" numCol="1" anchor="t" anchorCtr="0" compatLnSpc="1"/>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2800">
                <a:solidFill>
                  <a:schemeClr val="tx2"/>
                </a:solidFill>
                <a:latin typeface="Verdana" panose="020B0604030504040204" pitchFamily="34" charset="0"/>
                <a:ea typeface="华文中宋" panose="02010600040101010101" charset="-122"/>
                <a:cs typeface="Verdana" panose="020B0604030504040204" pitchFamily="34"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2"/>
                </a:solidFill>
                <a:latin typeface="Verdana" panose="020B0604030504040204" pitchFamily="34" charset="0"/>
                <a:ea typeface="华文中宋" panose="02010600040101010101" charset="-122"/>
                <a:cs typeface="Verdana" panose="020B0604030504040204" pitchFamily="34" charset="0"/>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000">
                <a:solidFill>
                  <a:schemeClr val="tx2"/>
                </a:solidFill>
                <a:latin typeface="Verdana" panose="020B0604030504040204" pitchFamily="34" charset="0"/>
                <a:ea typeface="华文中宋" panose="02010600040101010101" charset="-122"/>
                <a:cs typeface="Verdana" panose="020B0604030504040204" pitchFamily="34" charset="0"/>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2"/>
                </a:solidFill>
                <a:latin typeface="Verdana" panose="020B0604030504040204" pitchFamily="34" charset="0"/>
                <a:ea typeface="华文中宋" panose="02010600040101010101" charset="-122"/>
                <a:cs typeface="Verdana" panose="020B0604030504040204" pitchFamily="34" charset="0"/>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2"/>
                </a:solidFill>
                <a:latin typeface="Verdana" panose="020B0604030504040204" pitchFamily="34" charset="0"/>
                <a:ea typeface="华文中宋" panose="02010600040101010101" charset="-122"/>
                <a:cs typeface="Verdana" panose="020B0604030504040204" pitchFamily="34" charset="0"/>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buFont typeface="Wingdings" panose="05000000000000000000" pitchFamily="2" charset="2"/>
              <a:buNone/>
            </a:pPr>
            <a:r>
              <a:rPr kumimoji="0" lang="zh-CN" altLang="zh-CN" sz="1800" smtClean="0">
                <a:solidFill>
                  <a:schemeClr val="tx1"/>
                </a:solidFill>
                <a:latin typeface="华文中宋" panose="02010600040101010101" charset="-122"/>
                <a:cs typeface="+mn-cs"/>
              </a:rPr>
              <a:t>有了上面的关系，那么其实 </a:t>
            </a:r>
            <a:r>
              <a:rPr kumimoji="0" lang="en-US" altLang="zh-CN" sz="1800" smtClean="0">
                <a:solidFill>
                  <a:schemeClr val="tx1"/>
                </a:solidFill>
                <a:latin typeface="华文中宋" panose="02010600040101010101" charset="-122"/>
                <a:cs typeface="+mn-cs"/>
              </a:rPr>
              <a:t>k </a:t>
            </a:r>
            <a:r>
              <a:rPr kumimoji="0" lang="zh-CN" altLang="zh-CN" sz="1800" smtClean="0">
                <a:solidFill>
                  <a:schemeClr val="tx1"/>
                </a:solidFill>
                <a:latin typeface="华文中宋" panose="02010600040101010101" charset="-122"/>
                <a:cs typeface="+mn-cs"/>
              </a:rPr>
              <a:t>循环就可以不要了，核心代码优化成这样：</a:t>
            </a:r>
            <a:endParaRPr kumimoji="0" lang="zh-CN" altLang="zh-CN" sz="1800" smtClean="0">
              <a:solidFill>
                <a:schemeClr val="tx1"/>
              </a:solidFill>
              <a:latin typeface="华文中宋" panose="02010600040101010101" charset="-122"/>
              <a:cs typeface="+mn-cs"/>
            </a:endParaRPr>
          </a:p>
        </p:txBody>
      </p:sp>
      <p:sp>
        <p:nvSpPr>
          <p:cNvPr id="4" name="文本框 3"/>
          <p:cNvSpPr txBox="1"/>
          <p:nvPr/>
        </p:nvSpPr>
        <p:spPr>
          <a:xfrm>
            <a:off x="2194878" y="3716655"/>
            <a:ext cx="5054600" cy="414020"/>
          </a:xfrm>
          <a:prstGeom prst="rect">
            <a:avLst/>
          </a:prstGeom>
          <a:noFill/>
        </p:spPr>
        <p:txBody>
          <a:bodyPr wrap="none" rtlCol="0" anchor="t">
            <a:spAutoFit/>
          </a:bodyPr>
          <a:p>
            <a:r>
              <a:rPr lang="zh-CN" altLang="zh-CN" sz="2100" smtClean="0">
                <a:latin typeface="华文中宋" panose="02010600040101010101" charset="-122"/>
                <a:sym typeface="+mn-ea"/>
              </a:rPr>
              <a:t>    dp[i][j] = max(dp[i-1][j], dp[i][j-v]+w)</a:t>
            </a:r>
            <a:endParaRPr lang="zh-CN" altLang="zh-CN" sz="2100" smtClean="0">
              <a:latin typeface="华文中宋" panose="02010600040101010101" charset="-122"/>
              <a:sym typeface="+mn-ea"/>
            </a:endParaRPr>
          </a:p>
        </p:txBody>
      </p:sp>
      <p:grpSp>
        <p:nvGrpSpPr>
          <p:cNvPr id="13" name="组合 12"/>
          <p:cNvGrpSpPr/>
          <p:nvPr/>
        </p:nvGrpSpPr>
        <p:grpSpPr>
          <a:xfrm>
            <a:off x="4877276" y="1969929"/>
            <a:ext cx="3153251" cy="316706"/>
            <a:chOff x="10241" y="2035"/>
            <a:chExt cx="6621" cy="665"/>
          </a:xfrm>
        </p:grpSpPr>
        <p:sp>
          <p:nvSpPr>
            <p:cNvPr id="17" name="矩形 16"/>
            <p:cNvSpPr/>
            <p:nvPr/>
          </p:nvSpPr>
          <p:spPr>
            <a:xfrm>
              <a:off x="10241" y="2066"/>
              <a:ext cx="6621" cy="634"/>
            </a:xfrm>
            <a:prstGeom prst="rect">
              <a:avLst/>
            </a:prstGeom>
            <a:ln w="12700" cmpd="sng">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sz="1350"/>
            </a:p>
          </p:txBody>
        </p:sp>
        <p:sp>
          <p:nvSpPr>
            <p:cNvPr id="18" name="文本框 17"/>
            <p:cNvSpPr txBox="1"/>
            <p:nvPr/>
          </p:nvSpPr>
          <p:spPr>
            <a:xfrm>
              <a:off x="13001" y="2069"/>
              <a:ext cx="1057" cy="628"/>
            </a:xfrm>
            <a:prstGeom prst="rect">
              <a:avLst/>
            </a:prstGeom>
            <a:noFill/>
          </p:spPr>
          <p:txBody>
            <a:bodyPr wrap="square" rtlCol="0">
              <a:spAutoFit/>
            </a:bodyPr>
            <a:p>
              <a:pPr algn="ctr"/>
              <a:r>
                <a:rPr lang="en-US" altLang="zh-CN" sz="1350" b="1"/>
                <a:t>j-v</a:t>
              </a:r>
              <a:endParaRPr lang="en-US" altLang="zh-CN" sz="1350" b="1"/>
            </a:p>
          </p:txBody>
        </p:sp>
        <p:sp>
          <p:nvSpPr>
            <p:cNvPr id="19" name="文本框 18"/>
            <p:cNvSpPr txBox="1"/>
            <p:nvPr/>
          </p:nvSpPr>
          <p:spPr>
            <a:xfrm>
              <a:off x="15610" y="2069"/>
              <a:ext cx="744" cy="628"/>
            </a:xfrm>
            <a:prstGeom prst="rect">
              <a:avLst/>
            </a:prstGeom>
            <a:noFill/>
          </p:spPr>
          <p:txBody>
            <a:bodyPr wrap="square" rtlCol="0">
              <a:spAutoFit/>
            </a:bodyPr>
            <a:p>
              <a:pPr algn="ctr"/>
              <a:r>
                <a:rPr lang="en-US" altLang="zh-CN" sz="1350" b="1"/>
                <a:t>j</a:t>
              </a:r>
              <a:endParaRPr lang="en-US" altLang="zh-CN" sz="1350" b="1"/>
            </a:p>
          </p:txBody>
        </p:sp>
        <p:cxnSp>
          <p:nvCxnSpPr>
            <p:cNvPr id="10" name="曲线连接符 9"/>
            <p:cNvCxnSpPr/>
            <p:nvPr/>
          </p:nvCxnSpPr>
          <p:spPr>
            <a:xfrm rot="16200000">
              <a:off x="14693" y="776"/>
              <a:ext cx="5" cy="2522"/>
            </a:xfrm>
            <a:prstGeom prst="curvedConnector3">
              <a:avLst>
                <a:gd name="adj1" fmla="val 14050000"/>
              </a:avLst>
            </a:prstGeom>
            <a:ln w="25400" cap="flat">
              <a:solidFill>
                <a:schemeClr val="accent1"/>
              </a:solidFill>
              <a:round/>
              <a:tailEnd type="arrow"/>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414338" y="2450465"/>
            <a:ext cx="8546306" cy="299085"/>
          </a:xfrm>
          <a:prstGeom prst="rect">
            <a:avLst/>
          </a:prstGeom>
          <a:noFill/>
        </p:spPr>
        <p:txBody>
          <a:bodyPr wrap="square" rtlCol="0" anchor="t">
            <a:spAutoFit/>
          </a:bodyPr>
          <a:p>
            <a:pPr eaLnBrk="1" hangingPunct="1">
              <a:buFont typeface="Wingdings" panose="05000000000000000000" pitchFamily="2" charset="2"/>
              <a:buNone/>
            </a:pPr>
            <a:r>
              <a:rPr lang="zh-CN" altLang="zh-CN" sz="1350" smtClean="0">
                <a:latin typeface="Consolas" panose="020B0609020204030204" charset="0"/>
                <a:cs typeface="Consolas" panose="020B0609020204030204" charset="0"/>
                <a:sym typeface="+mn-ea"/>
              </a:rPr>
              <a:t>dp[i][j]   =  max(dp[i-1][j], dp[i-1][j-v]+w, dp[i-1][j-2*v]+2*w, dp[i-1][j-3*v]+3*w, ……)</a:t>
            </a:r>
            <a:endParaRPr lang="zh-CN" altLang="en-US" sz="1350"/>
          </a:p>
        </p:txBody>
      </p:sp>
      <p:sp>
        <p:nvSpPr>
          <p:cNvPr id="12" name="内容占位符 2"/>
          <p:cNvSpPr>
            <a:spLocks noGrp="1"/>
          </p:cNvSpPr>
          <p:nvPr/>
        </p:nvSpPr>
        <p:spPr>
          <a:xfrm>
            <a:off x="741363" y="3359468"/>
            <a:ext cx="3812381" cy="334328"/>
          </a:xfrm>
          <a:prstGeom prst="rect">
            <a:avLst/>
          </a:prstGeom>
          <a:noFill/>
          <a:ln w="9525">
            <a:noFill/>
            <a:miter lim="800000"/>
          </a:ln>
        </p:spPr>
        <p:txBody>
          <a:bodyPr vert="horz" wrap="square" lIns="68580" tIns="34290" rIns="68580" bIns="34290" numCol="1" anchor="t" anchorCtr="0" compatLnSpc="1"/>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2800">
                <a:solidFill>
                  <a:schemeClr val="tx2"/>
                </a:solidFill>
                <a:latin typeface="Verdana" panose="020B0604030504040204" pitchFamily="34" charset="0"/>
                <a:ea typeface="华文中宋" panose="02010600040101010101" charset="-122"/>
                <a:cs typeface="Verdana" panose="020B0604030504040204" pitchFamily="34"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2"/>
                </a:solidFill>
                <a:latin typeface="Verdana" panose="020B0604030504040204" pitchFamily="34" charset="0"/>
                <a:ea typeface="华文中宋" panose="02010600040101010101" charset="-122"/>
                <a:cs typeface="Verdana" panose="020B0604030504040204" pitchFamily="34" charset="0"/>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000">
                <a:solidFill>
                  <a:schemeClr val="tx2"/>
                </a:solidFill>
                <a:latin typeface="Verdana" panose="020B0604030504040204" pitchFamily="34" charset="0"/>
                <a:ea typeface="华文中宋" panose="02010600040101010101" charset="-122"/>
                <a:cs typeface="Verdana" panose="020B0604030504040204" pitchFamily="34" charset="0"/>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2"/>
                </a:solidFill>
                <a:latin typeface="Verdana" panose="020B0604030504040204" pitchFamily="34" charset="0"/>
                <a:ea typeface="华文中宋" panose="02010600040101010101" charset="-122"/>
                <a:cs typeface="Verdana" panose="020B0604030504040204" pitchFamily="34" charset="0"/>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2"/>
                </a:solidFill>
                <a:latin typeface="Verdana" panose="020B0604030504040204" pitchFamily="34" charset="0"/>
                <a:ea typeface="华文中宋" panose="02010600040101010101" charset="-122"/>
                <a:cs typeface="Verdana" panose="020B0604030504040204" pitchFamily="34" charset="0"/>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buFont typeface="Wingdings" panose="05000000000000000000" pitchFamily="2" charset="2"/>
              <a:buNone/>
            </a:pPr>
            <a:r>
              <a:rPr kumimoji="0" lang="zh-CN" altLang="zh-CN" sz="1800" smtClean="0">
                <a:solidFill>
                  <a:schemeClr val="tx1"/>
                </a:solidFill>
                <a:latin typeface="华文中宋" panose="02010600040101010101" charset="-122"/>
                <a:cs typeface="+mn-cs"/>
              </a:rPr>
              <a:t>由上两式，可以得出如下递推关系：</a:t>
            </a:r>
            <a:endParaRPr kumimoji="0" lang="zh-CN" altLang="zh-CN" sz="1800" smtClean="0">
              <a:solidFill>
                <a:schemeClr val="tx1"/>
              </a:solidFill>
              <a:latin typeface="华文中宋" panose="02010600040101010101" charset="-122"/>
              <a:cs typeface="+mn-cs"/>
            </a:endParaRPr>
          </a:p>
          <a:p>
            <a:pPr eaLnBrk="1" hangingPunct="1">
              <a:buFont typeface="Wingdings" panose="05000000000000000000" pitchFamily="2" charset="2"/>
              <a:buNone/>
            </a:pPr>
            <a:endParaRPr lang="en-US" altLang="zh-CN" sz="2100" smtClean="0">
              <a:solidFill>
                <a:srgbClr val="FF0000"/>
              </a:solidFill>
            </a:endParaRPr>
          </a:p>
        </p:txBody>
      </p:sp>
      <p:sp>
        <p:nvSpPr>
          <p:cNvPr id="14" name="文本框 13"/>
          <p:cNvSpPr txBox="1"/>
          <p:nvPr/>
        </p:nvSpPr>
        <p:spPr>
          <a:xfrm>
            <a:off x="402908" y="2784793"/>
            <a:ext cx="8546306" cy="299085"/>
          </a:xfrm>
          <a:prstGeom prst="rect">
            <a:avLst/>
          </a:prstGeom>
          <a:noFill/>
        </p:spPr>
        <p:txBody>
          <a:bodyPr wrap="square" rtlCol="0" anchor="t">
            <a:spAutoFit/>
          </a:bodyPr>
          <a:p>
            <a:pPr eaLnBrk="1" hangingPunct="1">
              <a:buFont typeface="Wingdings" panose="05000000000000000000" pitchFamily="2" charset="2"/>
              <a:buNone/>
            </a:pPr>
            <a:r>
              <a:rPr lang="zh-CN" altLang="zh-CN" sz="1350" smtClean="0">
                <a:latin typeface="Consolas" panose="020B0609020204030204" charset="0"/>
                <a:cs typeface="Consolas" panose="020B0609020204030204" charset="0"/>
                <a:sym typeface="+mn-ea"/>
              </a:rPr>
              <a:t>dp[i][j-v] =  max(            dp[i-1][j-v],   dp[i-1][j-2*v]+w,   dp[i-1][j-3*v]+2*w, ……)</a:t>
            </a:r>
            <a:endParaRPr lang="zh-CN" altLang="en-US" sz="1350"/>
          </a:p>
        </p:txBody>
      </p:sp>
      <p:sp>
        <p:nvSpPr>
          <p:cNvPr id="18434" name="标题 18433"/>
          <p:cNvSpPr>
            <a:spLocks noGrp="1"/>
          </p:cNvSpPr>
          <p:nvPr/>
        </p:nvSpPr>
        <p:spPr>
          <a:xfrm>
            <a:off x="457200" y="287973"/>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4000" b="1" dirty="0" smtClean="0">
                <a:solidFill>
                  <a:srgbClr val="FF0000"/>
                </a:solidFill>
                <a:latin typeface="宋体" panose="02010600030101010101" pitchFamily="2" charset="-122"/>
                <a:sym typeface="+mn-ea"/>
              </a:rPr>
              <a:t>从集合的角度分析</a:t>
            </a:r>
            <a:r>
              <a:rPr lang="zh-CN" altLang="en-US" sz="4000" b="1" dirty="0" smtClean="0">
                <a:solidFill>
                  <a:srgbClr val="FF0000"/>
                </a:solidFill>
                <a:latin typeface="宋体" panose="02010600030101010101" pitchFamily="2" charset="-122"/>
                <a:sym typeface="+mn-ea"/>
              </a:rPr>
              <a:t>背包</a:t>
            </a:r>
            <a:endParaRPr lang="zh-CN" altLang="en-US" sz="4000" b="1" dirty="0" smtClean="0">
              <a:solidFill>
                <a:srgbClr val="FF0000"/>
              </a:solidFill>
              <a:latin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vortex dir="r"/>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linds(horizontal)">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blinds(horizontal)">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blinds(horizontal)">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1" grpId="0"/>
      <p:bldP spid="11" grpId="1"/>
      <p:bldP spid="14" grpId="0"/>
      <p:bldP spid="14" grpId="1"/>
      <p:bldP spid="12" grpId="0"/>
      <p:bldP spid="12" grpId="1"/>
      <p:bldP spid="4" grpId="0"/>
      <p:bldP spid="4" grpId="1"/>
      <p:bldP spid="5" grpId="0"/>
      <p:bldP spid="5"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149860" y="1341279"/>
            <a:ext cx="5805964" cy="570865"/>
          </a:xfrm>
          <a:prstGeom prst="rect">
            <a:avLst/>
          </a:prstGeom>
          <a:noFill/>
        </p:spPr>
        <p:txBody>
          <a:bodyPr wrap="square" rtlCol="0">
            <a:spAutoFit/>
          </a:bodyPr>
          <a:p>
            <a:pPr marL="342900" indent="-342900">
              <a:lnSpc>
                <a:spcPct val="130000"/>
              </a:lnSpc>
              <a:spcBef>
                <a:spcPts val="0"/>
              </a:spcBef>
              <a:spcAft>
                <a:spcPts val="0"/>
              </a:spcAft>
              <a:buFont typeface="Wingdings" panose="05000000000000000000" charset="0"/>
              <a:buChar char=""/>
            </a:pPr>
            <a:r>
              <a:rPr lang="zh-CN" altLang="zh-CN" sz="2400" b="1" dirty="0" smtClean="0">
                <a:solidFill>
                  <a:srgbClr val="FF0000"/>
                </a:solidFill>
                <a:sym typeface="+mn-ea"/>
              </a:rPr>
              <a:t>无限背包（空间优化）</a:t>
            </a:r>
            <a:endParaRPr lang="zh-CN" altLang="zh-CN" sz="2400" b="1" dirty="0" smtClean="0">
              <a:solidFill>
                <a:srgbClr val="FF0000"/>
              </a:solidFill>
              <a:sym typeface="+mn-ea"/>
            </a:endParaRPr>
          </a:p>
        </p:txBody>
      </p:sp>
      <p:pic>
        <p:nvPicPr>
          <p:cNvPr id="3" name="图片 2" descr="1"/>
          <p:cNvPicPr>
            <a:picLocks noChangeAspect="1"/>
          </p:cNvPicPr>
          <p:nvPr/>
        </p:nvPicPr>
        <p:blipFill>
          <a:blip r:embed="rId1"/>
          <a:stretch>
            <a:fillRect/>
          </a:stretch>
        </p:blipFill>
        <p:spPr>
          <a:xfrm>
            <a:off x="128905" y="2101850"/>
            <a:ext cx="8869045" cy="1528445"/>
          </a:xfrm>
          <a:prstGeom prst="rect">
            <a:avLst/>
          </a:prstGeom>
        </p:spPr>
      </p:pic>
      <p:sp>
        <p:nvSpPr>
          <p:cNvPr id="4" name="内容占位符 2"/>
          <p:cNvSpPr>
            <a:spLocks noGrp="1"/>
          </p:cNvSpPr>
          <p:nvPr/>
        </p:nvSpPr>
        <p:spPr>
          <a:xfrm>
            <a:off x="631031" y="3630136"/>
            <a:ext cx="8298180" cy="384810"/>
          </a:xfrm>
          <a:prstGeom prst="rect">
            <a:avLst/>
          </a:prstGeom>
          <a:noFill/>
          <a:ln w="9525">
            <a:noFill/>
            <a:miter lim="800000"/>
          </a:ln>
        </p:spPr>
        <p:txBody>
          <a:bodyPr vert="horz" wrap="square" lIns="68580" tIns="34290" rIns="68580" bIns="34290" numCol="1" anchor="t" anchorCtr="0" compatLnSpc="1"/>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2800">
                <a:solidFill>
                  <a:schemeClr val="tx2"/>
                </a:solidFill>
                <a:latin typeface="Verdana" panose="020B0604030504040204" pitchFamily="34" charset="0"/>
                <a:ea typeface="华文中宋" panose="02010600040101010101" charset="-122"/>
                <a:cs typeface="Verdana" panose="020B0604030504040204" pitchFamily="34"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2"/>
                </a:solidFill>
                <a:latin typeface="Verdana" panose="020B0604030504040204" pitchFamily="34" charset="0"/>
                <a:ea typeface="华文中宋" panose="02010600040101010101" charset="-122"/>
                <a:cs typeface="Verdana" panose="020B0604030504040204" pitchFamily="34" charset="0"/>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000">
                <a:solidFill>
                  <a:schemeClr val="tx2"/>
                </a:solidFill>
                <a:latin typeface="Verdana" panose="020B0604030504040204" pitchFamily="34" charset="0"/>
                <a:ea typeface="华文中宋" panose="02010600040101010101" charset="-122"/>
                <a:cs typeface="Verdana" panose="020B0604030504040204" pitchFamily="34" charset="0"/>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2"/>
                </a:solidFill>
                <a:latin typeface="Verdana" panose="020B0604030504040204" pitchFamily="34" charset="0"/>
                <a:ea typeface="华文中宋" panose="02010600040101010101" charset="-122"/>
                <a:cs typeface="Verdana" panose="020B0604030504040204" pitchFamily="34" charset="0"/>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2"/>
                </a:solidFill>
                <a:latin typeface="Verdana" panose="020B0604030504040204" pitchFamily="34" charset="0"/>
                <a:ea typeface="华文中宋" panose="02010600040101010101" charset="-122"/>
                <a:cs typeface="Verdana" panose="020B0604030504040204" pitchFamily="34" charset="0"/>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buFont typeface="Wingdings" panose="05000000000000000000" pitchFamily="2" charset="2"/>
              <a:buNone/>
            </a:pPr>
            <a:r>
              <a:rPr kumimoji="0" altLang="zh-CN" sz="1800" smtClean="0">
                <a:solidFill>
                  <a:schemeClr val="tx1"/>
                </a:solidFill>
                <a:latin typeface="华文中宋" panose="02010600040101010101" charset="-122"/>
                <a:cs typeface="+mn-cs"/>
              </a:rPr>
              <a:t>这个代码和01背包的</a:t>
            </a:r>
            <a:r>
              <a:rPr kumimoji="0" lang="zh-CN" altLang="zh-CN" sz="1800" smtClean="0">
                <a:solidFill>
                  <a:schemeClr val="tx1"/>
                </a:solidFill>
                <a:latin typeface="华文中宋" panose="02010600040101010101" charset="-122"/>
                <a:cs typeface="+mn-cs"/>
              </a:rPr>
              <a:t>无</a:t>
            </a:r>
            <a:r>
              <a:rPr kumimoji="0" altLang="zh-CN" sz="1800" smtClean="0">
                <a:solidFill>
                  <a:schemeClr val="tx1"/>
                </a:solidFill>
                <a:latin typeface="华文中宋" panose="02010600040101010101" charset="-122"/>
                <a:cs typeface="+mn-cs"/>
              </a:rPr>
              <a:t>优化写法很像</a:t>
            </a:r>
            <a:r>
              <a:rPr kumimoji="0" lang="zh-CN" altLang="zh-CN" sz="1800" smtClean="0">
                <a:solidFill>
                  <a:schemeClr val="tx1"/>
                </a:solidFill>
                <a:latin typeface="华文中宋" panose="02010600040101010101" charset="-122"/>
                <a:cs typeface="+mn-cs"/>
              </a:rPr>
              <a:t>！</a:t>
            </a:r>
            <a:r>
              <a:rPr kumimoji="0" lang="en-US" altLang="zh-CN" sz="1800" smtClean="0">
                <a:solidFill>
                  <a:schemeClr val="tx1"/>
                </a:solidFill>
                <a:latin typeface="华文中宋" panose="02010600040101010101" charset="-122"/>
                <a:cs typeface="+mn-cs"/>
              </a:rPr>
              <a:t>我们对比一下，下面是01背包的核心代码</a:t>
            </a:r>
            <a:r>
              <a:rPr kumimoji="0" lang="zh-CN" altLang="zh-CN" sz="1800" smtClean="0">
                <a:solidFill>
                  <a:schemeClr val="tx1"/>
                </a:solidFill>
                <a:latin typeface="华文中宋" panose="02010600040101010101" charset="-122"/>
                <a:cs typeface="+mn-cs"/>
              </a:rPr>
              <a:t>：</a:t>
            </a:r>
            <a:endParaRPr kumimoji="0" lang="zh-CN" altLang="zh-CN" sz="1800" smtClean="0">
              <a:solidFill>
                <a:schemeClr val="tx1"/>
              </a:solidFill>
              <a:latin typeface="华文中宋" panose="02010600040101010101" charset="-122"/>
              <a:cs typeface="+mn-cs"/>
            </a:endParaRPr>
          </a:p>
        </p:txBody>
      </p:sp>
      <p:pic>
        <p:nvPicPr>
          <p:cNvPr id="6" name="图片 5" descr="1"/>
          <p:cNvPicPr>
            <a:picLocks noChangeAspect="1"/>
          </p:cNvPicPr>
          <p:nvPr/>
        </p:nvPicPr>
        <p:blipFill>
          <a:blip r:embed="rId2"/>
          <a:stretch>
            <a:fillRect/>
          </a:stretch>
        </p:blipFill>
        <p:spPr>
          <a:xfrm>
            <a:off x="194945" y="4395470"/>
            <a:ext cx="8832215" cy="1394460"/>
          </a:xfrm>
          <a:prstGeom prst="rect">
            <a:avLst/>
          </a:prstGeom>
        </p:spPr>
      </p:pic>
      <p:sp>
        <p:nvSpPr>
          <p:cNvPr id="7" name="内容占位符 2"/>
          <p:cNvSpPr>
            <a:spLocks noGrp="1"/>
          </p:cNvSpPr>
          <p:nvPr/>
        </p:nvSpPr>
        <p:spPr>
          <a:xfrm>
            <a:off x="443865" y="5986780"/>
            <a:ext cx="8452961" cy="384810"/>
          </a:xfrm>
          <a:prstGeom prst="rect">
            <a:avLst/>
          </a:prstGeom>
          <a:noFill/>
          <a:ln w="9525">
            <a:noFill/>
            <a:miter lim="800000"/>
          </a:ln>
        </p:spPr>
        <p:txBody>
          <a:bodyPr vert="horz" wrap="square" lIns="68580" tIns="34290" rIns="68580" bIns="34290" numCol="1" anchor="t" anchorCtr="0" compatLnSpc="1"/>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2800">
                <a:solidFill>
                  <a:schemeClr val="tx2"/>
                </a:solidFill>
                <a:latin typeface="Verdana" panose="020B0604030504040204" pitchFamily="34" charset="0"/>
                <a:ea typeface="华文中宋" panose="02010600040101010101" charset="-122"/>
                <a:cs typeface="Verdana" panose="020B0604030504040204" pitchFamily="34"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2"/>
                </a:solidFill>
                <a:latin typeface="Verdana" panose="020B0604030504040204" pitchFamily="34" charset="0"/>
                <a:ea typeface="华文中宋" panose="02010600040101010101" charset="-122"/>
                <a:cs typeface="Verdana" panose="020B0604030504040204" pitchFamily="34" charset="0"/>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000">
                <a:solidFill>
                  <a:schemeClr val="tx2"/>
                </a:solidFill>
                <a:latin typeface="Verdana" panose="020B0604030504040204" pitchFamily="34" charset="0"/>
                <a:ea typeface="华文中宋" panose="02010600040101010101" charset="-122"/>
                <a:cs typeface="Verdana" panose="020B0604030504040204" pitchFamily="34" charset="0"/>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2"/>
                </a:solidFill>
                <a:latin typeface="Verdana" panose="020B0604030504040204" pitchFamily="34" charset="0"/>
                <a:ea typeface="华文中宋" panose="02010600040101010101" charset="-122"/>
                <a:cs typeface="Verdana" panose="020B0604030504040204" pitchFamily="34" charset="0"/>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2"/>
                </a:solidFill>
                <a:latin typeface="Verdana" panose="020B0604030504040204" pitchFamily="34" charset="0"/>
                <a:ea typeface="华文中宋" panose="02010600040101010101" charset="-122"/>
                <a:cs typeface="Verdana" panose="020B0604030504040204" pitchFamily="34" charset="0"/>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buFont typeface="Wingdings" panose="05000000000000000000" pitchFamily="2" charset="2"/>
              <a:buNone/>
            </a:pPr>
            <a:r>
              <a:rPr kumimoji="0" altLang="zh-CN" sz="1800" smtClean="0">
                <a:solidFill>
                  <a:schemeClr val="tx1"/>
                </a:solidFill>
                <a:latin typeface="华文中宋" panose="02010600040101010101" charset="-122"/>
                <a:cs typeface="+mn-cs"/>
              </a:rPr>
              <a:t>两个代码其实只有一句不同（</a:t>
            </a:r>
            <a:r>
              <a:rPr kumimoji="0" altLang="zh-CN" sz="1800" smtClean="0">
                <a:solidFill>
                  <a:srgbClr val="FF0000"/>
                </a:solidFill>
                <a:latin typeface="华文中宋" panose="02010600040101010101" charset="-122"/>
                <a:cs typeface="+mn-cs"/>
              </a:rPr>
              <a:t>注意下标</a:t>
            </a:r>
            <a:r>
              <a:rPr kumimoji="0" altLang="zh-CN" sz="1800" smtClean="0">
                <a:solidFill>
                  <a:schemeClr val="tx1"/>
                </a:solidFill>
                <a:latin typeface="华文中宋" panose="02010600040101010101" charset="-122"/>
                <a:cs typeface="+mn-cs"/>
              </a:rPr>
              <a:t>）</a:t>
            </a:r>
            <a:r>
              <a:rPr kumimoji="0" lang="zh-CN" sz="1800" smtClean="0">
                <a:solidFill>
                  <a:schemeClr val="tx1"/>
                </a:solidFill>
                <a:latin typeface="华文中宋" panose="02010600040101010101" charset="-122"/>
                <a:cs typeface="+mn-cs"/>
              </a:rPr>
              <a:t>！因此，我们很容易</a:t>
            </a:r>
            <a:r>
              <a:rPr kumimoji="0" lang="zh-CN" sz="1800" smtClean="0">
                <a:solidFill>
                  <a:schemeClr val="tx1"/>
                </a:solidFill>
                <a:latin typeface="华文中宋" panose="02010600040101010101" charset="-122"/>
                <a:cs typeface="+mn-cs"/>
                <a:sym typeface="+mn-ea"/>
              </a:rPr>
              <a:t>进一步</a:t>
            </a:r>
            <a:r>
              <a:rPr kumimoji="0" lang="zh-CN" sz="1800" smtClean="0">
                <a:solidFill>
                  <a:schemeClr val="tx1"/>
                </a:solidFill>
                <a:latin typeface="华文中宋" panose="02010600040101010101" charset="-122"/>
                <a:cs typeface="+mn-cs"/>
              </a:rPr>
              <a:t>想到空间优化。</a:t>
            </a:r>
            <a:endParaRPr kumimoji="0" lang="zh-CN" sz="1800" smtClean="0">
              <a:solidFill>
                <a:schemeClr val="tx1"/>
              </a:solidFill>
              <a:latin typeface="华文中宋" panose="02010600040101010101" charset="-122"/>
              <a:cs typeface="+mn-cs"/>
            </a:endParaRPr>
          </a:p>
        </p:txBody>
      </p:sp>
      <p:sp>
        <p:nvSpPr>
          <p:cNvPr id="18434" name="标题 18433"/>
          <p:cNvSpPr>
            <a:spLocks noGrp="1"/>
          </p:cNvSpPr>
          <p:nvPr/>
        </p:nvSpPr>
        <p:spPr>
          <a:xfrm>
            <a:off x="457200" y="287973"/>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4000" b="1" dirty="0" smtClean="0">
                <a:solidFill>
                  <a:srgbClr val="FF0000"/>
                </a:solidFill>
                <a:latin typeface="宋体" panose="02010600030101010101" pitchFamily="2" charset="-122"/>
                <a:sym typeface="+mn-ea"/>
              </a:rPr>
              <a:t>从集合的角度分析</a:t>
            </a:r>
            <a:r>
              <a:rPr lang="zh-CN" altLang="en-US" sz="4000" b="1" dirty="0" smtClean="0">
                <a:solidFill>
                  <a:srgbClr val="FF0000"/>
                </a:solidFill>
                <a:latin typeface="宋体" panose="02010600030101010101" pitchFamily="2" charset="-122"/>
                <a:sym typeface="+mn-ea"/>
              </a:rPr>
              <a:t>背包</a:t>
            </a:r>
            <a:endParaRPr lang="zh-CN" altLang="en-US" sz="4000" b="1" dirty="0" smtClean="0">
              <a:solidFill>
                <a:srgbClr val="FF0000"/>
              </a:solidFill>
              <a:latin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vortex dir="r"/>
      </p:transition>
    </mc:Choice>
    <mc:Fallback>
      <p:transition>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365125" y="1341120"/>
            <a:ext cx="5859780" cy="570865"/>
          </a:xfrm>
          <a:prstGeom prst="rect">
            <a:avLst/>
          </a:prstGeom>
          <a:noFill/>
        </p:spPr>
        <p:txBody>
          <a:bodyPr wrap="square" rtlCol="0">
            <a:spAutoFit/>
          </a:bodyPr>
          <a:p>
            <a:pPr marL="285750" indent="-285750">
              <a:lnSpc>
                <a:spcPct val="130000"/>
              </a:lnSpc>
              <a:spcBef>
                <a:spcPts val="0"/>
              </a:spcBef>
              <a:spcAft>
                <a:spcPts val="0"/>
              </a:spcAft>
              <a:buFont typeface="Wingdings" panose="05000000000000000000" charset="0"/>
              <a:buChar char=""/>
            </a:pPr>
            <a:r>
              <a:rPr lang="zh-CN" altLang="zh-CN" sz="2400" b="1" dirty="0" smtClean="0">
                <a:solidFill>
                  <a:srgbClr val="FF0000"/>
                </a:solidFill>
                <a:sym typeface="+mn-ea"/>
              </a:rPr>
              <a:t>无限背包（空间优化）</a:t>
            </a:r>
            <a:endParaRPr lang="zh-CN" altLang="zh-CN" sz="2400" b="1" dirty="0" smtClean="0">
              <a:solidFill>
                <a:srgbClr val="FF0000"/>
              </a:solidFill>
              <a:sym typeface="+mn-ea"/>
            </a:endParaRPr>
          </a:p>
        </p:txBody>
      </p:sp>
      <p:sp>
        <p:nvSpPr>
          <p:cNvPr id="7" name="内容占位符 2"/>
          <p:cNvSpPr>
            <a:spLocks noGrp="1"/>
          </p:cNvSpPr>
          <p:nvPr/>
        </p:nvSpPr>
        <p:spPr>
          <a:xfrm>
            <a:off x="340043" y="3667125"/>
            <a:ext cx="8463439" cy="384810"/>
          </a:xfrm>
          <a:prstGeom prst="rect">
            <a:avLst/>
          </a:prstGeom>
          <a:noFill/>
          <a:ln w="9525">
            <a:noFill/>
            <a:miter lim="800000"/>
          </a:ln>
        </p:spPr>
        <p:txBody>
          <a:bodyPr vert="horz" wrap="square" lIns="68580" tIns="34290" rIns="68580" bIns="34290" numCol="1" anchor="t" anchorCtr="0" compatLnSpc="1"/>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2800">
                <a:solidFill>
                  <a:schemeClr val="tx2"/>
                </a:solidFill>
                <a:latin typeface="Verdana" panose="020B0604030504040204" pitchFamily="34" charset="0"/>
                <a:ea typeface="华文中宋" panose="02010600040101010101" charset="-122"/>
                <a:cs typeface="Verdana" panose="020B0604030504040204" pitchFamily="34"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000">
                <a:solidFill>
                  <a:schemeClr val="tx2"/>
                </a:solidFill>
                <a:latin typeface="Verdana" panose="020B0604030504040204" pitchFamily="34" charset="0"/>
                <a:ea typeface="华文中宋" panose="02010600040101010101" charset="-122"/>
                <a:cs typeface="Verdana" panose="020B0604030504040204" pitchFamily="34" charset="0"/>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000">
                <a:solidFill>
                  <a:schemeClr val="tx2"/>
                </a:solidFill>
                <a:latin typeface="Verdana" panose="020B0604030504040204" pitchFamily="34" charset="0"/>
                <a:ea typeface="华文中宋" panose="02010600040101010101" charset="-122"/>
                <a:cs typeface="Verdana" panose="020B0604030504040204" pitchFamily="34" charset="0"/>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2"/>
                </a:solidFill>
                <a:latin typeface="Verdana" panose="020B0604030504040204" pitchFamily="34" charset="0"/>
                <a:ea typeface="华文中宋" panose="02010600040101010101" charset="-122"/>
                <a:cs typeface="Verdana" panose="020B0604030504040204" pitchFamily="34" charset="0"/>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2"/>
                </a:solidFill>
                <a:latin typeface="Verdana" panose="020B0604030504040204" pitchFamily="34" charset="0"/>
                <a:ea typeface="华文中宋" panose="02010600040101010101" charset="-122"/>
                <a:cs typeface="Verdana" panose="020B0604030504040204" pitchFamily="34" charset="0"/>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pPr eaLnBrk="1" hangingPunct="1">
              <a:buFont typeface="Wingdings" panose="05000000000000000000" pitchFamily="2" charset="2"/>
              <a:buNone/>
            </a:pPr>
            <a:r>
              <a:rPr kumimoji="0" altLang="zh-CN" sz="1800" smtClean="0">
                <a:solidFill>
                  <a:schemeClr val="tx1"/>
                </a:solidFill>
                <a:latin typeface="华文中宋" panose="02010600040101010101" charset="-122"/>
                <a:cs typeface="+mn-cs"/>
              </a:rPr>
              <a:t>两个代码其实只有一句不同（</a:t>
            </a:r>
            <a:r>
              <a:rPr kumimoji="0" altLang="zh-CN" sz="1800" smtClean="0">
                <a:solidFill>
                  <a:srgbClr val="FF0000"/>
                </a:solidFill>
                <a:latin typeface="华文中宋" panose="02010600040101010101" charset="-122"/>
                <a:cs typeface="+mn-cs"/>
              </a:rPr>
              <a:t>注意下标</a:t>
            </a:r>
            <a:r>
              <a:rPr kumimoji="0" altLang="zh-CN" sz="1800" smtClean="0">
                <a:solidFill>
                  <a:schemeClr val="tx1"/>
                </a:solidFill>
                <a:latin typeface="华文中宋" panose="02010600040101010101" charset="-122"/>
                <a:cs typeface="+mn-cs"/>
              </a:rPr>
              <a:t>）</a:t>
            </a:r>
            <a:r>
              <a:rPr kumimoji="0" lang="zh-CN" sz="1800" smtClean="0">
                <a:solidFill>
                  <a:schemeClr val="tx1"/>
                </a:solidFill>
                <a:latin typeface="华文中宋" panose="02010600040101010101" charset="-122"/>
                <a:cs typeface="+mn-cs"/>
              </a:rPr>
              <a:t>！因此，我们很容易进一步想到空间优化。</a:t>
            </a:r>
            <a:endParaRPr kumimoji="0" lang="zh-CN" sz="1800" smtClean="0">
              <a:solidFill>
                <a:schemeClr val="tx1"/>
              </a:solidFill>
              <a:latin typeface="华文中宋" panose="02010600040101010101" charset="-122"/>
              <a:cs typeface="+mn-cs"/>
            </a:endParaRPr>
          </a:p>
        </p:txBody>
      </p:sp>
      <p:pic>
        <p:nvPicPr>
          <p:cNvPr id="5" name="图片 4" descr="1"/>
          <p:cNvPicPr>
            <a:picLocks noChangeAspect="1"/>
          </p:cNvPicPr>
          <p:nvPr/>
        </p:nvPicPr>
        <p:blipFill>
          <a:blip r:embed="rId1"/>
          <a:stretch>
            <a:fillRect/>
          </a:stretch>
        </p:blipFill>
        <p:spPr>
          <a:xfrm>
            <a:off x="494030" y="2038350"/>
            <a:ext cx="8235950" cy="1297305"/>
          </a:xfrm>
          <a:prstGeom prst="rect">
            <a:avLst/>
          </a:prstGeom>
        </p:spPr>
      </p:pic>
      <p:sp>
        <p:nvSpPr>
          <p:cNvPr id="8" name="矩形 7"/>
          <p:cNvSpPr/>
          <p:nvPr/>
        </p:nvSpPr>
        <p:spPr>
          <a:xfrm>
            <a:off x="586740" y="4892993"/>
            <a:ext cx="3153251" cy="301943"/>
          </a:xfrm>
          <a:prstGeom prst="rect">
            <a:avLst/>
          </a:prstGeom>
          <a:ln w="12700" cmpd="sng">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sz="1350"/>
          </a:p>
        </p:txBody>
      </p:sp>
      <p:sp>
        <p:nvSpPr>
          <p:cNvPr id="9" name="文本框 8"/>
          <p:cNvSpPr txBox="1"/>
          <p:nvPr/>
        </p:nvSpPr>
        <p:spPr>
          <a:xfrm>
            <a:off x="1901190" y="4894421"/>
            <a:ext cx="437198" cy="299085"/>
          </a:xfrm>
          <a:prstGeom prst="rect">
            <a:avLst/>
          </a:prstGeom>
          <a:noFill/>
        </p:spPr>
        <p:txBody>
          <a:bodyPr wrap="square" rtlCol="0">
            <a:spAutoFit/>
          </a:bodyPr>
          <a:p>
            <a:pPr algn="ctr"/>
            <a:r>
              <a:rPr lang="en-US" altLang="zh-CN" sz="1350"/>
              <a:t>j-v</a:t>
            </a:r>
            <a:endParaRPr lang="en-US" altLang="zh-CN" sz="1350"/>
          </a:p>
        </p:txBody>
      </p:sp>
      <p:sp>
        <p:nvSpPr>
          <p:cNvPr id="10" name="文本框 9"/>
          <p:cNvSpPr txBox="1"/>
          <p:nvPr/>
        </p:nvSpPr>
        <p:spPr>
          <a:xfrm>
            <a:off x="3330575" y="4880610"/>
            <a:ext cx="472440" cy="299085"/>
          </a:xfrm>
          <a:prstGeom prst="rect">
            <a:avLst/>
          </a:prstGeom>
          <a:noFill/>
        </p:spPr>
        <p:txBody>
          <a:bodyPr wrap="square" rtlCol="0">
            <a:spAutoFit/>
          </a:bodyPr>
          <a:p>
            <a:pPr algn="ctr"/>
            <a:r>
              <a:rPr lang="en-US" altLang="zh-CN" sz="1350"/>
              <a:t>j</a:t>
            </a:r>
            <a:endParaRPr lang="en-US" altLang="zh-CN" sz="1350"/>
          </a:p>
        </p:txBody>
      </p:sp>
      <p:cxnSp>
        <p:nvCxnSpPr>
          <p:cNvPr id="11" name="曲线连接符 10"/>
          <p:cNvCxnSpPr>
            <a:stCxn id="9" idx="0"/>
            <a:endCxn id="10" idx="0"/>
          </p:cNvCxnSpPr>
          <p:nvPr/>
        </p:nvCxnSpPr>
        <p:spPr>
          <a:xfrm rot="16200000">
            <a:off x="2836545" y="4164330"/>
            <a:ext cx="13970" cy="1446530"/>
          </a:xfrm>
          <a:prstGeom prst="curvedConnector3">
            <a:avLst>
              <a:gd name="adj1" fmla="val 1804545"/>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745581" y="5280660"/>
            <a:ext cx="1887855" cy="299085"/>
          </a:xfrm>
          <a:prstGeom prst="rect">
            <a:avLst/>
          </a:prstGeom>
          <a:noFill/>
        </p:spPr>
        <p:txBody>
          <a:bodyPr wrap="square" rtlCol="0">
            <a:spAutoFit/>
          </a:bodyPr>
          <a:p>
            <a:r>
              <a:rPr lang="en-US" altLang="zh-CN" sz="1350"/>
              <a:t>dp[j]=dp[j-v]+w</a:t>
            </a:r>
            <a:endParaRPr lang="en-US" altLang="zh-CN" sz="1350"/>
          </a:p>
        </p:txBody>
      </p:sp>
      <p:sp>
        <p:nvSpPr>
          <p:cNvPr id="14" name="文本框 13"/>
          <p:cNvSpPr txBox="1"/>
          <p:nvPr/>
        </p:nvSpPr>
        <p:spPr>
          <a:xfrm>
            <a:off x="612458" y="5280660"/>
            <a:ext cx="2040731" cy="506730"/>
          </a:xfrm>
          <a:prstGeom prst="rect">
            <a:avLst/>
          </a:prstGeom>
          <a:noFill/>
        </p:spPr>
        <p:txBody>
          <a:bodyPr wrap="square" rtlCol="0">
            <a:spAutoFit/>
          </a:bodyPr>
          <a:p>
            <a:r>
              <a:rPr lang="en-US" altLang="zh-CN" sz="1350"/>
              <a:t>dp[j-v]=dp[j-v-v]+w </a:t>
            </a:r>
            <a:endParaRPr lang="en-US" altLang="zh-CN" sz="1350"/>
          </a:p>
          <a:p>
            <a:r>
              <a:rPr lang="en-US" altLang="zh-CN" sz="1350"/>
              <a:t>      =dp[j-2v]+w</a:t>
            </a:r>
            <a:endParaRPr lang="en-US" altLang="zh-CN" sz="1350"/>
          </a:p>
        </p:txBody>
      </p:sp>
      <p:sp>
        <p:nvSpPr>
          <p:cNvPr id="15" name="文本框 14"/>
          <p:cNvSpPr txBox="1"/>
          <p:nvPr/>
        </p:nvSpPr>
        <p:spPr>
          <a:xfrm>
            <a:off x="632460" y="4894421"/>
            <a:ext cx="619125" cy="299085"/>
          </a:xfrm>
          <a:prstGeom prst="rect">
            <a:avLst/>
          </a:prstGeom>
          <a:noFill/>
        </p:spPr>
        <p:txBody>
          <a:bodyPr wrap="square" rtlCol="0">
            <a:spAutoFit/>
          </a:bodyPr>
          <a:p>
            <a:pPr algn="ctr"/>
            <a:r>
              <a:rPr lang="en-US" altLang="zh-CN" sz="1350"/>
              <a:t>j-2v</a:t>
            </a:r>
            <a:endParaRPr lang="en-US" altLang="zh-CN" sz="1350"/>
          </a:p>
        </p:txBody>
      </p:sp>
      <p:cxnSp>
        <p:nvCxnSpPr>
          <p:cNvPr id="16" name="曲线连接符 15"/>
          <p:cNvCxnSpPr/>
          <p:nvPr/>
        </p:nvCxnSpPr>
        <p:spPr>
          <a:xfrm rot="16200000">
            <a:off x="1434941" y="4293394"/>
            <a:ext cx="2381" cy="1201103"/>
          </a:xfrm>
          <a:prstGeom prst="curvedConnector3">
            <a:avLst>
              <a:gd name="adj1" fmla="val 18510000"/>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4736306" y="4907280"/>
            <a:ext cx="3153251" cy="301943"/>
          </a:xfrm>
          <a:prstGeom prst="rect">
            <a:avLst/>
          </a:prstGeom>
          <a:ln w="12700" cmpd="sng">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sz="1350"/>
          </a:p>
        </p:txBody>
      </p:sp>
      <p:sp>
        <p:nvSpPr>
          <p:cNvPr id="18" name="文本框 17"/>
          <p:cNvSpPr txBox="1"/>
          <p:nvPr/>
        </p:nvSpPr>
        <p:spPr>
          <a:xfrm>
            <a:off x="6050756" y="4908709"/>
            <a:ext cx="437198" cy="299085"/>
          </a:xfrm>
          <a:prstGeom prst="rect">
            <a:avLst/>
          </a:prstGeom>
          <a:noFill/>
        </p:spPr>
        <p:txBody>
          <a:bodyPr wrap="square" rtlCol="0">
            <a:spAutoFit/>
          </a:bodyPr>
          <a:p>
            <a:pPr algn="ctr"/>
            <a:r>
              <a:rPr lang="en-US" altLang="zh-CN" sz="1350"/>
              <a:t>j-v</a:t>
            </a:r>
            <a:endParaRPr lang="en-US" altLang="zh-CN" sz="1350"/>
          </a:p>
        </p:txBody>
      </p:sp>
      <p:sp>
        <p:nvSpPr>
          <p:cNvPr id="19" name="文本框 18"/>
          <p:cNvSpPr txBox="1"/>
          <p:nvPr/>
        </p:nvSpPr>
        <p:spPr>
          <a:xfrm>
            <a:off x="7379970" y="4868545"/>
            <a:ext cx="472440" cy="299085"/>
          </a:xfrm>
          <a:prstGeom prst="rect">
            <a:avLst/>
          </a:prstGeom>
          <a:noFill/>
        </p:spPr>
        <p:txBody>
          <a:bodyPr wrap="square" rtlCol="0">
            <a:spAutoFit/>
          </a:bodyPr>
          <a:p>
            <a:pPr algn="ctr"/>
            <a:r>
              <a:rPr lang="en-US" altLang="zh-CN" sz="1350"/>
              <a:t>j</a:t>
            </a:r>
            <a:endParaRPr lang="en-US" altLang="zh-CN" sz="1350"/>
          </a:p>
        </p:txBody>
      </p:sp>
      <p:cxnSp>
        <p:nvCxnSpPr>
          <p:cNvPr id="20" name="曲线连接符 19"/>
          <p:cNvCxnSpPr>
            <a:stCxn id="18" idx="0"/>
            <a:endCxn id="19" idx="0"/>
          </p:cNvCxnSpPr>
          <p:nvPr/>
        </p:nvCxnSpPr>
        <p:spPr>
          <a:xfrm rot="16200000">
            <a:off x="6923088" y="4215448"/>
            <a:ext cx="40005" cy="1346200"/>
          </a:xfrm>
          <a:prstGeom prst="curvedConnector3">
            <a:avLst>
              <a:gd name="adj1" fmla="val 696032"/>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4715351" y="5294948"/>
            <a:ext cx="1477010" cy="299085"/>
          </a:xfrm>
          <a:prstGeom prst="rect">
            <a:avLst/>
          </a:prstGeom>
          <a:noFill/>
        </p:spPr>
        <p:txBody>
          <a:bodyPr wrap="none" rtlCol="0">
            <a:spAutoFit/>
          </a:bodyPr>
          <a:p>
            <a:r>
              <a:rPr lang="en-US" altLang="zh-CN" sz="1350"/>
              <a:t>dp[j-v]=dp[j-2v]+w</a:t>
            </a:r>
            <a:endParaRPr lang="en-US" altLang="zh-CN" sz="1350"/>
          </a:p>
        </p:txBody>
      </p:sp>
      <p:sp>
        <p:nvSpPr>
          <p:cNvPr id="23" name="文本框 22"/>
          <p:cNvSpPr txBox="1"/>
          <p:nvPr/>
        </p:nvSpPr>
        <p:spPr>
          <a:xfrm>
            <a:off x="4782026" y="4908709"/>
            <a:ext cx="619125" cy="299085"/>
          </a:xfrm>
          <a:prstGeom prst="rect">
            <a:avLst/>
          </a:prstGeom>
          <a:noFill/>
        </p:spPr>
        <p:txBody>
          <a:bodyPr wrap="square" rtlCol="0">
            <a:spAutoFit/>
          </a:bodyPr>
          <a:p>
            <a:pPr algn="ctr"/>
            <a:r>
              <a:rPr lang="en-US" altLang="zh-CN" sz="1350"/>
              <a:t>j-2v</a:t>
            </a:r>
            <a:endParaRPr lang="en-US" altLang="zh-CN" sz="1350"/>
          </a:p>
        </p:txBody>
      </p:sp>
      <p:cxnSp>
        <p:nvCxnSpPr>
          <p:cNvPr id="24" name="曲线连接符 23"/>
          <p:cNvCxnSpPr/>
          <p:nvPr/>
        </p:nvCxnSpPr>
        <p:spPr>
          <a:xfrm rot="16200000">
            <a:off x="5584508" y="4307681"/>
            <a:ext cx="2381" cy="1201103"/>
          </a:xfrm>
          <a:prstGeom prst="curvedConnector3">
            <a:avLst>
              <a:gd name="adj1" fmla="val 17470000"/>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5" name="左箭头 24"/>
          <p:cNvSpPr/>
          <p:nvPr/>
        </p:nvSpPr>
        <p:spPr>
          <a:xfrm>
            <a:off x="3063716" y="4253865"/>
            <a:ext cx="771525" cy="403384"/>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1350"/>
              <a:t>逆序</a:t>
            </a:r>
            <a:endParaRPr lang="zh-CN" altLang="en-US" sz="1350"/>
          </a:p>
        </p:txBody>
      </p:sp>
      <p:sp>
        <p:nvSpPr>
          <p:cNvPr id="26" name="左箭头 25"/>
          <p:cNvSpPr/>
          <p:nvPr/>
        </p:nvSpPr>
        <p:spPr>
          <a:xfrm flipH="1">
            <a:off x="4310380" y="4236085"/>
            <a:ext cx="766445" cy="401955"/>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1350"/>
              <a:t>正序</a:t>
            </a:r>
            <a:endParaRPr lang="zh-CN" altLang="en-US" sz="1350"/>
          </a:p>
        </p:txBody>
      </p:sp>
      <p:sp>
        <p:nvSpPr>
          <p:cNvPr id="27" name="文本框 26"/>
          <p:cNvSpPr txBox="1"/>
          <p:nvPr/>
        </p:nvSpPr>
        <p:spPr>
          <a:xfrm>
            <a:off x="6928009" y="5294948"/>
            <a:ext cx="1259840" cy="506730"/>
          </a:xfrm>
          <a:prstGeom prst="rect">
            <a:avLst/>
          </a:prstGeom>
          <a:noFill/>
        </p:spPr>
        <p:txBody>
          <a:bodyPr wrap="none" rtlCol="0">
            <a:spAutoFit/>
          </a:bodyPr>
          <a:p>
            <a:r>
              <a:rPr lang="en-US" altLang="zh-CN" sz="1350"/>
              <a:t>dp[j]=dp[j-v]+w</a:t>
            </a:r>
            <a:endParaRPr lang="en-US" altLang="zh-CN" sz="1350"/>
          </a:p>
          <a:p>
            <a:r>
              <a:rPr lang="en-US" altLang="zh-CN" sz="1350"/>
              <a:t>   =dp[j-2v]+2w</a:t>
            </a:r>
            <a:endParaRPr lang="en-US" altLang="zh-CN" sz="1350"/>
          </a:p>
        </p:txBody>
      </p:sp>
      <p:sp>
        <p:nvSpPr>
          <p:cNvPr id="31" name="文本框 30"/>
          <p:cNvSpPr txBox="1"/>
          <p:nvPr/>
        </p:nvSpPr>
        <p:spPr>
          <a:xfrm>
            <a:off x="1547336" y="6093143"/>
            <a:ext cx="6867525" cy="398780"/>
          </a:xfrm>
          <a:prstGeom prst="rect">
            <a:avLst/>
          </a:prstGeom>
          <a:noFill/>
        </p:spPr>
        <p:txBody>
          <a:bodyPr wrap="none" rtlCol="0">
            <a:spAutoFit/>
          </a:bodyPr>
          <a:p>
            <a:r>
              <a:rPr lang="zh-CN" altLang="zh-CN" sz="2000" b="1">
                <a:solidFill>
                  <a:srgbClr val="FF0000"/>
                </a:solidFill>
              </a:rPr>
              <a:t>物品 </a:t>
            </a:r>
            <a:r>
              <a:rPr lang="en-US" altLang="zh-CN" sz="2000" b="1">
                <a:solidFill>
                  <a:srgbClr val="FF0000"/>
                </a:solidFill>
              </a:rPr>
              <a:t>i </a:t>
            </a:r>
            <a:r>
              <a:rPr lang="zh-CN" altLang="zh-CN" sz="2000" b="1">
                <a:solidFill>
                  <a:srgbClr val="FF0000"/>
                </a:solidFill>
              </a:rPr>
              <a:t>在 </a:t>
            </a:r>
            <a:r>
              <a:rPr lang="en-US" altLang="zh-CN" sz="2000" b="1">
                <a:solidFill>
                  <a:srgbClr val="FF0000"/>
                </a:solidFill>
              </a:rPr>
              <a:t>dp</a:t>
            </a:r>
            <a:r>
              <a:rPr lang="zh-CN" altLang="zh-CN" sz="2000" b="1">
                <a:solidFill>
                  <a:srgbClr val="FF0000"/>
                </a:solidFill>
              </a:rPr>
              <a:t> 数组上的转移会产生累积，最终可以选择多个</a:t>
            </a:r>
            <a:r>
              <a:rPr lang="zh-CN" altLang="en-US" sz="2000" b="1">
                <a:solidFill>
                  <a:srgbClr val="FF0000"/>
                </a:solidFill>
              </a:rPr>
              <a:t>。</a:t>
            </a:r>
            <a:endParaRPr lang="zh-CN" altLang="en-US" sz="2000" b="1">
              <a:solidFill>
                <a:srgbClr val="FF0000"/>
              </a:solidFill>
            </a:endParaRPr>
          </a:p>
        </p:txBody>
      </p:sp>
      <p:sp>
        <p:nvSpPr>
          <p:cNvPr id="18434" name="标题 18433"/>
          <p:cNvSpPr>
            <a:spLocks noGrp="1"/>
          </p:cNvSpPr>
          <p:nvPr/>
        </p:nvSpPr>
        <p:spPr>
          <a:xfrm>
            <a:off x="457200" y="287973"/>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4000" b="1" dirty="0" smtClean="0">
                <a:solidFill>
                  <a:srgbClr val="FF0000"/>
                </a:solidFill>
                <a:latin typeface="宋体" panose="02010600030101010101" pitchFamily="2" charset="-122"/>
                <a:sym typeface="+mn-ea"/>
              </a:rPr>
              <a:t>从集合的角度分析</a:t>
            </a:r>
            <a:r>
              <a:rPr lang="zh-CN" altLang="en-US" sz="4000" b="1" dirty="0" smtClean="0">
                <a:solidFill>
                  <a:srgbClr val="FF0000"/>
                </a:solidFill>
                <a:latin typeface="宋体" panose="02010600030101010101" pitchFamily="2" charset="-122"/>
                <a:sym typeface="+mn-ea"/>
              </a:rPr>
              <a:t>背包</a:t>
            </a:r>
            <a:endParaRPr lang="zh-CN" altLang="en-US" sz="4000" b="1" dirty="0" smtClean="0">
              <a:solidFill>
                <a:srgbClr val="FF0000"/>
              </a:solidFill>
              <a:latin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vortex dir="r"/>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linds(horizontal)">
                                      <p:cBhvr>
                                        <p:cTn id="15" dur="500"/>
                                        <p:tgtEl>
                                          <p:spTgt spid="1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linds(horizontal)">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blinds(horizontal)">
                                      <p:cBhvr>
                                        <p:cTn id="23" dur="500"/>
                                        <p:tgtEl>
                                          <p:spTgt spid="24"/>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blinds(horizontal)">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blinds(horizontal)">
                                      <p:cBhvr>
                                        <p:cTn id="31" dur="500"/>
                                        <p:tgtEl>
                                          <p:spTgt spid="20"/>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blinds(horizontal)">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blinds(horizontal)">
                                      <p:cBhvr>
                                        <p:cTn id="3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22" grpId="0"/>
      <p:bldP spid="22" grpId="1"/>
      <p:bldP spid="27" grpId="0"/>
      <p:bldP spid="27" grpId="1"/>
      <p:bldP spid="31" grpId="0"/>
      <p:bldP spid="31"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98957" y="1772816"/>
            <a:ext cx="7056784" cy="4320480"/>
          </a:xfrm>
        </p:spPr>
        <p:txBody>
          <a:bodyPr>
            <a:noAutofit/>
          </a:bodyPr>
          <a:lstStyle/>
          <a:p>
            <a:pPr>
              <a:lnSpc>
                <a:spcPct val="150000"/>
              </a:lnSpc>
              <a:spcBef>
                <a:spcPts val="0"/>
              </a:spcBef>
              <a:buFont typeface="Wingdings" panose="05000000000000000000" charset="0"/>
              <a:buChar char=""/>
            </a:pPr>
            <a:r>
              <a:rPr lang="zh-CN" altLang="en-US" sz="2800" dirty="0" smtClean="0">
                <a:latin typeface="微软雅黑" panose="020B0503020204020204" charset="-122"/>
                <a:ea typeface="微软雅黑" panose="020B0503020204020204" charset="-122"/>
                <a:sym typeface="+mn-ea"/>
              </a:rPr>
              <a:t>讨论</a:t>
            </a:r>
            <a:r>
              <a:rPr lang="en-US" altLang="zh-CN" sz="2800" dirty="0" smtClean="0">
                <a:latin typeface="微软雅黑" panose="020B0503020204020204" charset="-122"/>
                <a:ea typeface="微软雅黑" panose="020B0503020204020204" charset="-122"/>
                <a:sym typeface="+mn-ea"/>
              </a:rPr>
              <a:t>1</a:t>
            </a:r>
            <a:r>
              <a:rPr lang="zh-CN" altLang="en-US" sz="2800" dirty="0" smtClean="0">
                <a:latin typeface="微软雅黑" panose="020B0503020204020204" charset="-122"/>
                <a:ea typeface="微软雅黑" panose="020B0503020204020204" charset="-122"/>
                <a:sym typeface="+mn-ea"/>
              </a:rPr>
              <a:t>——猪猪储蓄罐</a:t>
            </a:r>
            <a:endParaRPr lang="zh-CN" altLang="en-US" sz="2800" dirty="0" smtClean="0">
              <a:solidFill>
                <a:schemeClr val="tx1"/>
              </a:solidFill>
              <a:latin typeface="微软雅黑" panose="020B0503020204020204" charset="-122"/>
              <a:ea typeface="微软雅黑" panose="020B0503020204020204" charset="-122"/>
            </a:endParaRPr>
          </a:p>
          <a:p>
            <a:pPr>
              <a:lnSpc>
                <a:spcPct val="150000"/>
              </a:lnSpc>
              <a:spcBef>
                <a:spcPts val="0"/>
              </a:spcBef>
              <a:buFont typeface="Wingdings" panose="05000000000000000000" charset="0"/>
              <a:buChar char=""/>
            </a:pPr>
            <a:r>
              <a:rPr lang="zh-CN" altLang="en-US" sz="2800" dirty="0" smtClean="0">
                <a:latin typeface="微软雅黑" panose="020B0503020204020204" charset="-122"/>
                <a:ea typeface="微软雅黑" panose="020B0503020204020204" charset="-122"/>
                <a:sym typeface="+mn-ea"/>
              </a:rPr>
              <a:t>讨论</a:t>
            </a:r>
            <a:r>
              <a:rPr lang="en-US" altLang="zh-CN" sz="2800" dirty="0" smtClean="0">
                <a:latin typeface="微软雅黑" panose="020B0503020204020204" charset="-122"/>
                <a:ea typeface="微软雅黑" panose="020B0503020204020204" charset="-122"/>
                <a:sym typeface="+mn-ea"/>
              </a:rPr>
              <a:t>2</a:t>
            </a:r>
            <a:r>
              <a:rPr lang="zh-CN" altLang="en-US" sz="2800" dirty="0" smtClean="0">
                <a:latin typeface="微软雅黑" panose="020B0503020204020204" charset="-122"/>
                <a:ea typeface="微软雅黑" panose="020B0503020204020204" charset="-122"/>
                <a:sym typeface="+mn-ea"/>
              </a:rPr>
              <a:t>——增肥计划</a:t>
            </a:r>
            <a:endParaRPr lang="zh-CN" altLang="en-US" sz="2800" dirty="0" smtClean="0">
              <a:solidFill>
                <a:schemeClr val="tx1"/>
              </a:solidFill>
              <a:latin typeface="微软雅黑" panose="020B0503020204020204" charset="-122"/>
              <a:ea typeface="微软雅黑" panose="020B0503020204020204" charset="-122"/>
            </a:endParaRPr>
          </a:p>
        </p:txBody>
      </p:sp>
      <p:sp>
        <p:nvSpPr>
          <p:cNvPr id="2" name="标题 1"/>
          <p:cNvSpPr/>
          <p:nvPr>
            <p:ph type="title"/>
          </p:nvPr>
        </p:nvSpPr>
        <p:spPr>
          <a:xfrm>
            <a:off x="457200" y="260668"/>
            <a:ext cx="8229600" cy="1143000"/>
          </a:xfrm>
        </p:spPr>
        <p:txBody>
          <a:bodyPr/>
          <a:p>
            <a:r>
              <a:rPr lang="en-US" altLang="zh-CN">
                <a:solidFill>
                  <a:srgbClr val="FF0000"/>
                </a:solidFill>
                <a:latin typeface="微软雅黑" panose="020B0503020204020204" charset="-122"/>
                <a:ea typeface="微软雅黑" panose="020B0503020204020204" charset="-122"/>
              </a:rPr>
              <a:t>0/1</a:t>
            </a:r>
            <a:r>
              <a:rPr lang="zh-CN" altLang="en-US">
                <a:solidFill>
                  <a:srgbClr val="FF0000"/>
                </a:solidFill>
                <a:latin typeface="微软雅黑" panose="020B0503020204020204" charset="-122"/>
                <a:ea typeface="微软雅黑" panose="020B0503020204020204" charset="-122"/>
              </a:rPr>
              <a:t>背包</a:t>
            </a:r>
            <a:r>
              <a:rPr lang="zh-CN" altLang="en-US">
                <a:solidFill>
                  <a:srgbClr val="FF0000"/>
                </a:solidFill>
                <a:latin typeface="微软雅黑" panose="020B0503020204020204" charset="-122"/>
                <a:ea typeface="微软雅黑" panose="020B0503020204020204" charset="-122"/>
              </a:rPr>
              <a:t>问题应用举例</a:t>
            </a:r>
            <a:endParaRPr lang="zh-CN" altLang="en-US">
              <a:solidFill>
                <a:srgbClr val="FF0000"/>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705" y="1484630"/>
            <a:ext cx="8829040" cy="4919345"/>
          </a:xfrm>
        </p:spPr>
        <p:txBody>
          <a:bodyPr>
            <a:noAutofit/>
          </a:bodyPr>
          <a:lstStyle/>
          <a:p>
            <a:pPr>
              <a:lnSpc>
                <a:spcPct val="100000"/>
              </a:lnSpc>
              <a:spcBef>
                <a:spcPts val="0"/>
              </a:spcBef>
              <a:buFont typeface="Wingdings" panose="05000000000000000000" charset="0"/>
              <a:buChar char=""/>
            </a:pPr>
            <a:r>
              <a:rPr lang="zh-CN" altLang="en-US" sz="2000" dirty="0" smtClean="0">
                <a:solidFill>
                  <a:schemeClr val="tx1"/>
                </a:solidFill>
                <a:latin typeface="微软雅黑" panose="020B0503020204020204" charset="-122"/>
                <a:ea typeface="微软雅黑" panose="020B0503020204020204" charset="-122"/>
              </a:rPr>
              <a:t>问题描述（</a:t>
            </a:r>
            <a:r>
              <a:rPr lang="en-US" altLang="zh-CN" sz="2000" dirty="0" smtClean="0">
                <a:solidFill>
                  <a:schemeClr val="tx1"/>
                </a:solidFill>
                <a:latin typeface="微软雅黑" panose="020B0503020204020204" charset="-122"/>
                <a:ea typeface="微软雅黑" panose="020B0503020204020204" charset="-122"/>
              </a:rPr>
              <a:t>piggy</a:t>
            </a:r>
            <a:r>
              <a:rPr lang="zh-CN" altLang="en-US" sz="2000" dirty="0" smtClean="0">
                <a:solidFill>
                  <a:schemeClr val="tx1"/>
                </a:solidFill>
                <a:latin typeface="微软雅黑" panose="020B0503020204020204" charset="-122"/>
                <a:ea typeface="微软雅黑" panose="020B0503020204020204" charset="-122"/>
              </a:rPr>
              <a:t>）：</a:t>
            </a:r>
            <a:endParaRPr lang="zh-CN" altLang="en-US" sz="2000" dirty="0" smtClean="0">
              <a:solidFill>
                <a:schemeClr val="tx1"/>
              </a:solidFill>
              <a:latin typeface="微软雅黑" panose="020B0503020204020204" charset="-122"/>
              <a:ea typeface="微软雅黑" panose="020B0503020204020204" charset="-122"/>
            </a:endParaRPr>
          </a:p>
          <a:p>
            <a:pPr marL="0" indent="0">
              <a:lnSpc>
                <a:spcPct val="100000"/>
              </a:lnSpc>
              <a:spcBef>
                <a:spcPts val="0"/>
              </a:spcBef>
              <a:buNone/>
            </a:pPr>
            <a:r>
              <a:rPr lang="zh-CN" altLang="en-US" sz="2000" dirty="0" smtClean="0">
                <a:solidFill>
                  <a:schemeClr val="tx1"/>
                </a:solidFill>
                <a:latin typeface="微软雅黑" panose="020B0503020204020204" charset="-122"/>
                <a:ea typeface="微软雅黑" panose="020B0503020204020204" charset="-122"/>
              </a:rPr>
              <a:t>出于好贵的房价， 小Y和他的MM决定存钱。</a:t>
            </a:r>
            <a:endParaRPr lang="zh-CN" altLang="en-US" sz="2000" dirty="0" smtClean="0">
              <a:solidFill>
                <a:schemeClr val="tx1"/>
              </a:solidFill>
              <a:latin typeface="微软雅黑" panose="020B0503020204020204" charset="-122"/>
              <a:ea typeface="微软雅黑" panose="020B0503020204020204" charset="-122"/>
            </a:endParaRPr>
          </a:p>
          <a:p>
            <a:pPr marL="0" indent="0">
              <a:lnSpc>
                <a:spcPct val="100000"/>
              </a:lnSpc>
              <a:spcBef>
                <a:spcPts val="0"/>
              </a:spcBef>
              <a:buNone/>
            </a:pPr>
            <a:r>
              <a:rPr lang="zh-CN" altLang="en-US" sz="2000" dirty="0" smtClean="0">
                <a:solidFill>
                  <a:schemeClr val="tx1"/>
                </a:solidFill>
                <a:latin typeface="微软雅黑" panose="020B0503020204020204" charset="-122"/>
                <a:ea typeface="微软雅黑" panose="020B0503020204020204" charset="-122"/>
              </a:rPr>
              <a:t>但是小Y花钱如流水，所以也存不出什么钱。</a:t>
            </a:r>
            <a:endParaRPr lang="zh-CN" altLang="en-US" sz="2000" dirty="0" smtClean="0">
              <a:solidFill>
                <a:schemeClr val="tx1"/>
              </a:solidFill>
              <a:latin typeface="微软雅黑" panose="020B0503020204020204" charset="-122"/>
              <a:ea typeface="微软雅黑" panose="020B0503020204020204" charset="-122"/>
            </a:endParaRPr>
          </a:p>
          <a:p>
            <a:pPr marL="0" indent="0">
              <a:lnSpc>
                <a:spcPct val="100000"/>
              </a:lnSpc>
              <a:spcBef>
                <a:spcPts val="0"/>
              </a:spcBef>
              <a:buNone/>
            </a:pPr>
            <a:r>
              <a:rPr lang="zh-CN" altLang="en-US" sz="2000" dirty="0" smtClean="0">
                <a:solidFill>
                  <a:schemeClr val="tx1"/>
                </a:solidFill>
                <a:latin typeface="微软雅黑" panose="020B0503020204020204" charset="-122"/>
                <a:ea typeface="微软雅黑" panose="020B0503020204020204" charset="-122"/>
              </a:rPr>
              <a:t>但是，他们决定从最小最小的零钱开始存，这个很容易下定决心。</a:t>
            </a:r>
            <a:endParaRPr lang="zh-CN" altLang="en-US" sz="2000" dirty="0" smtClean="0">
              <a:solidFill>
                <a:schemeClr val="tx1"/>
              </a:solidFill>
              <a:latin typeface="微软雅黑" panose="020B0503020204020204" charset="-122"/>
              <a:ea typeface="微软雅黑" panose="020B0503020204020204" charset="-122"/>
            </a:endParaRPr>
          </a:p>
          <a:p>
            <a:pPr marL="0" indent="0">
              <a:lnSpc>
                <a:spcPct val="100000"/>
              </a:lnSpc>
              <a:spcBef>
                <a:spcPts val="0"/>
              </a:spcBef>
              <a:buNone/>
            </a:pPr>
            <a:r>
              <a:rPr lang="zh-CN" altLang="en-US" sz="2000" dirty="0" smtClean="0">
                <a:solidFill>
                  <a:schemeClr val="tx1"/>
                </a:solidFill>
                <a:latin typeface="微软雅黑" panose="020B0503020204020204" charset="-122"/>
                <a:ea typeface="微软雅黑" panose="020B0503020204020204" charset="-122"/>
              </a:rPr>
              <a:t>而小Y为了不让自己乱用钱，决定用那种不砸破拿不出钱的猪猪储蓄罐。</a:t>
            </a:r>
            <a:endParaRPr lang="zh-CN" altLang="en-US" sz="2000" dirty="0" smtClean="0">
              <a:solidFill>
                <a:schemeClr val="tx1"/>
              </a:solidFill>
              <a:latin typeface="微软雅黑" panose="020B0503020204020204" charset="-122"/>
              <a:ea typeface="微软雅黑" panose="020B0503020204020204" charset="-122"/>
            </a:endParaRPr>
          </a:p>
          <a:p>
            <a:pPr marL="0" indent="0">
              <a:lnSpc>
                <a:spcPct val="100000"/>
              </a:lnSpc>
              <a:spcBef>
                <a:spcPts val="0"/>
              </a:spcBef>
              <a:buNone/>
            </a:pPr>
            <a:r>
              <a:rPr lang="zh-CN" altLang="en-US" sz="2000" dirty="0" smtClean="0">
                <a:solidFill>
                  <a:schemeClr val="tx1"/>
                </a:solidFill>
                <a:latin typeface="微软雅黑" panose="020B0503020204020204" charset="-122"/>
                <a:ea typeface="微软雅黑" panose="020B0503020204020204" charset="-122"/>
              </a:rPr>
              <a:t>但是问题随之出现了，在砸碎储蓄罐之前，小Y还是不能知道自己到底有多少钱。</a:t>
            </a:r>
            <a:endParaRPr lang="zh-CN" altLang="en-US" sz="2000" dirty="0" smtClean="0">
              <a:solidFill>
                <a:schemeClr val="tx1"/>
              </a:solidFill>
              <a:latin typeface="微软雅黑" panose="020B0503020204020204" charset="-122"/>
              <a:ea typeface="微软雅黑" panose="020B0503020204020204" charset="-122"/>
            </a:endParaRPr>
          </a:p>
          <a:p>
            <a:pPr marL="0" indent="0">
              <a:lnSpc>
                <a:spcPct val="100000"/>
              </a:lnSpc>
              <a:spcBef>
                <a:spcPts val="0"/>
              </a:spcBef>
              <a:buNone/>
            </a:pPr>
            <a:r>
              <a:rPr lang="zh-CN" altLang="en-US" sz="2000" dirty="0" smtClean="0">
                <a:solidFill>
                  <a:schemeClr val="tx1"/>
                </a:solidFill>
                <a:latin typeface="微软雅黑" panose="020B0503020204020204" charset="-122"/>
                <a:ea typeface="微软雅黑" panose="020B0503020204020204" charset="-122"/>
              </a:rPr>
              <a:t>出于小小的好奇心和成就感，小Y请你帮他计算他储蓄罐里最少有多少钱！</a:t>
            </a:r>
            <a:endParaRPr lang="zh-CN" altLang="en-US" sz="2000" dirty="0" smtClean="0">
              <a:solidFill>
                <a:schemeClr val="tx1"/>
              </a:solidFill>
              <a:latin typeface="微软雅黑" panose="020B0503020204020204" charset="-122"/>
              <a:ea typeface="微软雅黑" panose="020B0503020204020204" charset="-122"/>
            </a:endParaRPr>
          </a:p>
          <a:p>
            <a:pPr marL="0" indent="0">
              <a:lnSpc>
                <a:spcPct val="100000"/>
              </a:lnSpc>
              <a:spcBef>
                <a:spcPts val="0"/>
              </a:spcBef>
              <a:buNone/>
            </a:pPr>
            <a:r>
              <a:rPr lang="zh-CN" altLang="en-US" sz="2000" dirty="0" smtClean="0">
                <a:solidFill>
                  <a:schemeClr val="tx1"/>
                </a:solidFill>
                <a:latin typeface="微软雅黑" panose="020B0503020204020204" charset="-122"/>
                <a:ea typeface="微软雅黑" panose="020B0503020204020204" charset="-122"/>
              </a:rPr>
              <a:t>只要知道最少就好了，让它可以知道离渺茫的房子还差多少钱。</a:t>
            </a:r>
            <a:endParaRPr lang="zh-CN" altLang="en-US" sz="2000" dirty="0" smtClean="0">
              <a:solidFill>
                <a:schemeClr val="tx1"/>
              </a:solidFill>
              <a:latin typeface="微软雅黑" panose="020B0503020204020204" charset="-122"/>
              <a:ea typeface="微软雅黑" panose="020B0503020204020204" charset="-122"/>
            </a:endParaRPr>
          </a:p>
          <a:p>
            <a:pPr marL="0" indent="0">
              <a:lnSpc>
                <a:spcPct val="100000"/>
              </a:lnSpc>
              <a:spcBef>
                <a:spcPts val="0"/>
              </a:spcBef>
              <a:buNone/>
            </a:pPr>
            <a:endParaRPr lang="zh-CN" altLang="en-US" sz="2000" dirty="0" smtClean="0">
              <a:solidFill>
                <a:schemeClr val="tx1"/>
              </a:solidFill>
              <a:latin typeface="微软雅黑" panose="020B0503020204020204" charset="-122"/>
              <a:ea typeface="微软雅黑" panose="020B0503020204020204" charset="-122"/>
            </a:endParaRPr>
          </a:p>
          <a:p>
            <a:pPr>
              <a:lnSpc>
                <a:spcPct val="100000"/>
              </a:lnSpc>
              <a:spcBef>
                <a:spcPts val="0"/>
              </a:spcBef>
              <a:buFont typeface="Wingdings" panose="05000000000000000000" charset="0"/>
              <a:buChar char=""/>
            </a:pPr>
            <a:r>
              <a:rPr lang="zh-CN" altLang="en-US" sz="2000" dirty="0" smtClean="0">
                <a:solidFill>
                  <a:schemeClr val="tx1"/>
                </a:solidFill>
                <a:latin typeface="微软雅黑" panose="020B0503020204020204" charset="-122"/>
                <a:ea typeface="微软雅黑" panose="020B0503020204020204" charset="-122"/>
              </a:rPr>
              <a:t>输入格式：</a:t>
            </a:r>
            <a:endParaRPr lang="zh-CN" altLang="en-US" sz="2000" dirty="0" smtClean="0">
              <a:solidFill>
                <a:schemeClr val="tx1"/>
              </a:solidFill>
              <a:latin typeface="微软雅黑" panose="020B0503020204020204" charset="-122"/>
              <a:ea typeface="微软雅黑" panose="020B0503020204020204" charset="-122"/>
            </a:endParaRPr>
          </a:p>
          <a:p>
            <a:pPr marL="0" indent="0">
              <a:lnSpc>
                <a:spcPct val="100000"/>
              </a:lnSpc>
              <a:spcBef>
                <a:spcPts val="0"/>
              </a:spcBef>
              <a:buNone/>
            </a:pPr>
            <a:r>
              <a:rPr lang="zh-CN" altLang="en-US" sz="2000" dirty="0" smtClean="0">
                <a:solidFill>
                  <a:schemeClr val="tx1"/>
                </a:solidFill>
                <a:latin typeface="微软雅黑" panose="020B0503020204020204" charset="-122"/>
                <a:ea typeface="微软雅黑" panose="020B0503020204020204" charset="-122"/>
              </a:rPr>
              <a:t>第一行包含两个整数E和F（1&lt;=E&lt;=F&lt;=10000），表示空的猪猪储蓄罐的重量和存满了钱的重量。</a:t>
            </a:r>
            <a:endParaRPr lang="zh-CN" altLang="en-US" sz="2000" dirty="0" smtClean="0">
              <a:solidFill>
                <a:schemeClr val="tx1"/>
              </a:solidFill>
              <a:latin typeface="微软雅黑" panose="020B0503020204020204" charset="-122"/>
              <a:ea typeface="微软雅黑" panose="020B0503020204020204" charset="-122"/>
            </a:endParaRPr>
          </a:p>
          <a:p>
            <a:pPr marL="0" indent="0">
              <a:lnSpc>
                <a:spcPct val="100000"/>
              </a:lnSpc>
              <a:spcBef>
                <a:spcPts val="0"/>
              </a:spcBef>
              <a:buNone/>
            </a:pPr>
            <a:r>
              <a:rPr lang="zh-CN" altLang="en-US" sz="2000" dirty="0" smtClean="0">
                <a:solidFill>
                  <a:schemeClr val="tx1"/>
                </a:solidFill>
                <a:latin typeface="微软雅黑" panose="020B0503020204020204" charset="-122"/>
                <a:ea typeface="微软雅黑" panose="020B0503020204020204" charset="-122"/>
              </a:rPr>
              <a:t>接下来一行一个整数N（1&lt;=N&lt;=500），表示有N中硬币。</a:t>
            </a:r>
            <a:endParaRPr lang="zh-CN" altLang="en-US" sz="2000" dirty="0" smtClean="0">
              <a:solidFill>
                <a:schemeClr val="tx1"/>
              </a:solidFill>
              <a:latin typeface="微软雅黑" panose="020B0503020204020204" charset="-122"/>
              <a:ea typeface="微软雅黑" panose="020B0503020204020204" charset="-122"/>
            </a:endParaRPr>
          </a:p>
          <a:p>
            <a:pPr marL="0" indent="0">
              <a:lnSpc>
                <a:spcPct val="100000"/>
              </a:lnSpc>
              <a:spcBef>
                <a:spcPts val="0"/>
              </a:spcBef>
              <a:buNone/>
            </a:pPr>
            <a:r>
              <a:rPr lang="zh-CN" altLang="en-US" sz="2000" dirty="0" smtClean="0">
                <a:solidFill>
                  <a:schemeClr val="tx1"/>
                </a:solidFill>
                <a:latin typeface="微软雅黑" panose="020B0503020204020204" charset="-122"/>
                <a:ea typeface="微软雅黑" panose="020B0503020204020204" charset="-122"/>
              </a:rPr>
              <a:t>再接下来N行数据，每行两个整数P，W(1&lt;=P&lt;=50000, 1&lt;=W&lt;=10000)，P表示每种硬币的价值，W是每种硬币的重量。</a:t>
            </a:r>
            <a:endParaRPr lang="zh-CN" altLang="en-US" sz="2000" dirty="0" smtClean="0">
              <a:solidFill>
                <a:schemeClr val="tx1"/>
              </a:solidFill>
              <a:latin typeface="微软雅黑" panose="020B0503020204020204" charset="-122"/>
              <a:ea typeface="微软雅黑" panose="020B0503020204020204" charset="-122"/>
            </a:endParaRPr>
          </a:p>
        </p:txBody>
      </p:sp>
      <p:sp>
        <p:nvSpPr>
          <p:cNvPr id="2" name="标题 1"/>
          <p:cNvSpPr/>
          <p:nvPr>
            <p:ph type="title"/>
          </p:nvPr>
        </p:nvSpPr>
        <p:spPr>
          <a:xfrm>
            <a:off x="457200" y="260668"/>
            <a:ext cx="8229600" cy="1143000"/>
          </a:xfrm>
        </p:spPr>
        <p:txBody>
          <a:bodyPr/>
          <a:p>
            <a:r>
              <a:rPr lang="en-US" altLang="zh-CN">
                <a:solidFill>
                  <a:srgbClr val="FF0000"/>
                </a:solidFill>
                <a:latin typeface="微软雅黑" panose="020B0503020204020204" charset="-122"/>
                <a:ea typeface="微软雅黑" panose="020B0503020204020204" charset="-122"/>
              </a:rPr>
              <a:t>0/1</a:t>
            </a:r>
            <a:r>
              <a:rPr lang="zh-CN" altLang="en-US">
                <a:solidFill>
                  <a:srgbClr val="FF0000"/>
                </a:solidFill>
                <a:latin typeface="微软雅黑" panose="020B0503020204020204" charset="-122"/>
                <a:ea typeface="微软雅黑" panose="020B0503020204020204" charset="-122"/>
              </a:rPr>
              <a:t>背包问题—猪猪</a:t>
            </a:r>
            <a:r>
              <a:rPr lang="zh-CN" altLang="en-US">
                <a:solidFill>
                  <a:srgbClr val="FF0000"/>
                </a:solidFill>
                <a:latin typeface="微软雅黑" panose="020B0503020204020204" charset="-122"/>
                <a:ea typeface="微软雅黑" panose="020B0503020204020204" charset="-122"/>
              </a:rPr>
              <a:t>储蓄罐</a:t>
            </a:r>
            <a:endParaRPr lang="zh-CN" altLang="en-US">
              <a:solidFill>
                <a:srgbClr val="FF0000"/>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705" y="1484630"/>
            <a:ext cx="8829040" cy="4284980"/>
          </a:xfrm>
        </p:spPr>
        <p:txBody>
          <a:bodyPr>
            <a:noAutofit/>
          </a:bodyPr>
          <a:lstStyle/>
          <a:p>
            <a:pPr>
              <a:lnSpc>
                <a:spcPct val="100000"/>
              </a:lnSpc>
              <a:spcBef>
                <a:spcPts val="0"/>
              </a:spcBef>
              <a:buFont typeface="Wingdings" panose="05000000000000000000" charset="0"/>
              <a:buChar char=""/>
            </a:pPr>
            <a:r>
              <a:rPr sz="2000" dirty="0" smtClean="0">
                <a:solidFill>
                  <a:schemeClr val="tx1"/>
                </a:solidFill>
                <a:latin typeface="微软雅黑" panose="020B0503020204020204" charset="-122"/>
                <a:ea typeface="微软雅黑" panose="020B0503020204020204" charset="-122"/>
              </a:rPr>
              <a:t>输出格式：</a:t>
            </a:r>
            <a:endParaRPr sz="2000" dirty="0" smtClean="0">
              <a:solidFill>
                <a:schemeClr val="tx1"/>
              </a:solidFill>
              <a:latin typeface="微软雅黑" panose="020B0503020204020204" charset="-122"/>
              <a:ea typeface="微软雅黑" panose="020B0503020204020204" charset="-122"/>
            </a:endParaRPr>
          </a:p>
          <a:p>
            <a:pPr marL="0" indent="0">
              <a:lnSpc>
                <a:spcPct val="100000"/>
              </a:lnSpc>
              <a:spcBef>
                <a:spcPts val="0"/>
              </a:spcBef>
              <a:buNone/>
            </a:pPr>
            <a:r>
              <a:rPr sz="2000" dirty="0" smtClean="0">
                <a:solidFill>
                  <a:schemeClr val="tx1"/>
                </a:solidFill>
                <a:latin typeface="微软雅黑" panose="020B0503020204020204" charset="-122"/>
                <a:ea typeface="微软雅黑" panose="020B0503020204020204" charset="-122"/>
              </a:rPr>
              <a:t>输出重量F的最小价格，如果能则输出一行字符串” The minimum amount of money in the piggy-bank is X”，X是最小的价值，否则输出"This is impossible."。</a:t>
            </a:r>
            <a:endParaRPr sz="2000" dirty="0" smtClean="0">
              <a:solidFill>
                <a:schemeClr val="tx1"/>
              </a:solidFill>
              <a:latin typeface="微软雅黑" panose="020B0503020204020204" charset="-122"/>
              <a:ea typeface="微软雅黑" panose="020B0503020204020204" charset="-122"/>
            </a:endParaRPr>
          </a:p>
          <a:p>
            <a:pPr marL="0" indent="0">
              <a:lnSpc>
                <a:spcPct val="100000"/>
              </a:lnSpc>
              <a:spcBef>
                <a:spcPts val="0"/>
              </a:spcBef>
              <a:buNone/>
            </a:pPr>
            <a:endParaRPr sz="2000" dirty="0" smtClean="0">
              <a:solidFill>
                <a:schemeClr val="tx1"/>
              </a:solidFill>
              <a:latin typeface="微软雅黑" panose="020B0503020204020204" charset="-122"/>
              <a:ea typeface="微软雅黑" panose="020B0503020204020204" charset="-122"/>
            </a:endParaRPr>
          </a:p>
          <a:p>
            <a:pPr>
              <a:lnSpc>
                <a:spcPct val="100000"/>
              </a:lnSpc>
              <a:spcBef>
                <a:spcPts val="0"/>
              </a:spcBef>
              <a:buFont typeface="Wingdings" panose="05000000000000000000" charset="0"/>
              <a:buChar char=""/>
            </a:pPr>
            <a:r>
              <a:rPr sz="2000" dirty="0" smtClean="0">
                <a:solidFill>
                  <a:schemeClr val="tx1"/>
                </a:solidFill>
                <a:latin typeface="微软雅黑" panose="020B0503020204020204" charset="-122"/>
                <a:ea typeface="微软雅黑" panose="020B0503020204020204" charset="-122"/>
              </a:rPr>
              <a:t>输入样例：</a:t>
            </a:r>
            <a:endParaRPr sz="2000" dirty="0" smtClean="0">
              <a:solidFill>
                <a:schemeClr val="tx1"/>
              </a:solidFill>
              <a:latin typeface="微软雅黑" panose="020B0503020204020204" charset="-122"/>
              <a:ea typeface="微软雅黑" panose="020B0503020204020204" charset="-122"/>
            </a:endParaRPr>
          </a:p>
          <a:p>
            <a:pPr marL="0" indent="0">
              <a:lnSpc>
                <a:spcPct val="100000"/>
              </a:lnSpc>
              <a:spcBef>
                <a:spcPts val="0"/>
              </a:spcBef>
              <a:buNone/>
            </a:pPr>
            <a:r>
              <a:rPr sz="2000" dirty="0" smtClean="0">
                <a:solidFill>
                  <a:schemeClr val="tx1"/>
                </a:solidFill>
                <a:latin typeface="微软雅黑" panose="020B0503020204020204" charset="-122"/>
                <a:ea typeface="微软雅黑" panose="020B0503020204020204" charset="-122"/>
              </a:rPr>
              <a:t>10 110</a:t>
            </a:r>
            <a:endParaRPr sz="2000" dirty="0" smtClean="0">
              <a:solidFill>
                <a:schemeClr val="tx1"/>
              </a:solidFill>
              <a:latin typeface="微软雅黑" panose="020B0503020204020204" charset="-122"/>
              <a:ea typeface="微软雅黑" panose="020B0503020204020204" charset="-122"/>
            </a:endParaRPr>
          </a:p>
          <a:p>
            <a:pPr marL="0" indent="0">
              <a:lnSpc>
                <a:spcPct val="100000"/>
              </a:lnSpc>
              <a:spcBef>
                <a:spcPts val="0"/>
              </a:spcBef>
              <a:buNone/>
            </a:pPr>
            <a:r>
              <a:rPr sz="2000" dirty="0" smtClean="0">
                <a:solidFill>
                  <a:schemeClr val="tx1"/>
                </a:solidFill>
                <a:latin typeface="微软雅黑" panose="020B0503020204020204" charset="-122"/>
                <a:ea typeface="微软雅黑" panose="020B0503020204020204" charset="-122"/>
              </a:rPr>
              <a:t>2</a:t>
            </a:r>
            <a:endParaRPr sz="2000" dirty="0" smtClean="0">
              <a:solidFill>
                <a:schemeClr val="tx1"/>
              </a:solidFill>
              <a:latin typeface="微软雅黑" panose="020B0503020204020204" charset="-122"/>
              <a:ea typeface="微软雅黑" panose="020B0503020204020204" charset="-122"/>
            </a:endParaRPr>
          </a:p>
          <a:p>
            <a:pPr marL="0" indent="0">
              <a:lnSpc>
                <a:spcPct val="100000"/>
              </a:lnSpc>
              <a:spcBef>
                <a:spcPts val="0"/>
              </a:spcBef>
              <a:buNone/>
            </a:pPr>
            <a:r>
              <a:rPr sz="2000" dirty="0" smtClean="0">
                <a:solidFill>
                  <a:schemeClr val="tx1"/>
                </a:solidFill>
                <a:latin typeface="微软雅黑" panose="020B0503020204020204" charset="-122"/>
                <a:ea typeface="微软雅黑" panose="020B0503020204020204" charset="-122"/>
              </a:rPr>
              <a:t>1 1</a:t>
            </a:r>
            <a:endParaRPr sz="2000" dirty="0" smtClean="0">
              <a:solidFill>
                <a:schemeClr val="tx1"/>
              </a:solidFill>
              <a:latin typeface="微软雅黑" panose="020B0503020204020204" charset="-122"/>
              <a:ea typeface="微软雅黑" panose="020B0503020204020204" charset="-122"/>
            </a:endParaRPr>
          </a:p>
          <a:p>
            <a:pPr marL="0" indent="0">
              <a:lnSpc>
                <a:spcPct val="100000"/>
              </a:lnSpc>
              <a:spcBef>
                <a:spcPts val="0"/>
              </a:spcBef>
              <a:buNone/>
            </a:pPr>
            <a:r>
              <a:rPr sz="2000" dirty="0" smtClean="0">
                <a:solidFill>
                  <a:schemeClr val="tx1"/>
                </a:solidFill>
                <a:latin typeface="微软雅黑" panose="020B0503020204020204" charset="-122"/>
                <a:ea typeface="微软雅黑" panose="020B0503020204020204" charset="-122"/>
              </a:rPr>
              <a:t>30 50</a:t>
            </a:r>
            <a:endParaRPr sz="2000" dirty="0" smtClean="0">
              <a:solidFill>
                <a:schemeClr val="tx1"/>
              </a:solidFill>
              <a:latin typeface="微软雅黑" panose="020B0503020204020204" charset="-122"/>
              <a:ea typeface="微软雅黑" panose="020B0503020204020204" charset="-122"/>
            </a:endParaRPr>
          </a:p>
          <a:p>
            <a:pPr marL="0" indent="0">
              <a:lnSpc>
                <a:spcPct val="100000"/>
              </a:lnSpc>
              <a:spcBef>
                <a:spcPts val="0"/>
              </a:spcBef>
              <a:buNone/>
            </a:pPr>
            <a:endParaRPr sz="2000" dirty="0" smtClean="0">
              <a:solidFill>
                <a:schemeClr val="tx1"/>
              </a:solidFill>
              <a:latin typeface="微软雅黑" panose="020B0503020204020204" charset="-122"/>
              <a:ea typeface="微软雅黑" panose="020B0503020204020204" charset="-122"/>
            </a:endParaRPr>
          </a:p>
          <a:p>
            <a:pPr>
              <a:lnSpc>
                <a:spcPct val="100000"/>
              </a:lnSpc>
              <a:spcBef>
                <a:spcPts val="0"/>
              </a:spcBef>
              <a:buFont typeface="Wingdings" panose="05000000000000000000" charset="0"/>
              <a:buChar char=""/>
            </a:pPr>
            <a:r>
              <a:rPr sz="2000" dirty="0" smtClean="0">
                <a:solidFill>
                  <a:schemeClr val="tx1"/>
                </a:solidFill>
                <a:latin typeface="微软雅黑" panose="020B0503020204020204" charset="-122"/>
                <a:ea typeface="微软雅黑" panose="020B0503020204020204" charset="-122"/>
              </a:rPr>
              <a:t>输出样例：</a:t>
            </a:r>
            <a:endParaRPr sz="2000" dirty="0" smtClean="0">
              <a:solidFill>
                <a:schemeClr val="tx1"/>
              </a:solidFill>
              <a:latin typeface="微软雅黑" panose="020B0503020204020204" charset="-122"/>
              <a:ea typeface="微软雅黑" panose="020B0503020204020204" charset="-122"/>
            </a:endParaRPr>
          </a:p>
          <a:p>
            <a:pPr marL="0" indent="0">
              <a:lnSpc>
                <a:spcPct val="100000"/>
              </a:lnSpc>
              <a:spcBef>
                <a:spcPts val="0"/>
              </a:spcBef>
              <a:buNone/>
            </a:pPr>
            <a:r>
              <a:rPr sz="2000" dirty="0" smtClean="0">
                <a:solidFill>
                  <a:schemeClr val="tx1"/>
                </a:solidFill>
                <a:latin typeface="微软雅黑" panose="020B0503020204020204" charset="-122"/>
                <a:ea typeface="微软雅黑" panose="020B0503020204020204" charset="-122"/>
              </a:rPr>
              <a:t>The minimum amount of money in the piggy-bank is 60.</a:t>
            </a:r>
            <a:endParaRPr sz="2000" dirty="0" smtClean="0">
              <a:solidFill>
                <a:schemeClr val="tx1"/>
              </a:solidFill>
              <a:latin typeface="微软雅黑" panose="020B0503020204020204" charset="-122"/>
              <a:ea typeface="微软雅黑" panose="020B0503020204020204" charset="-122"/>
            </a:endParaRPr>
          </a:p>
        </p:txBody>
      </p:sp>
      <p:sp>
        <p:nvSpPr>
          <p:cNvPr id="2" name="标题 1"/>
          <p:cNvSpPr/>
          <p:nvPr>
            <p:ph type="title"/>
          </p:nvPr>
        </p:nvSpPr>
        <p:spPr>
          <a:xfrm>
            <a:off x="457200" y="260668"/>
            <a:ext cx="8229600" cy="1143000"/>
          </a:xfrm>
        </p:spPr>
        <p:txBody>
          <a:bodyPr/>
          <a:p>
            <a:r>
              <a:rPr lang="en-US" altLang="zh-CN">
                <a:solidFill>
                  <a:srgbClr val="FF0000"/>
                </a:solidFill>
                <a:latin typeface="微软雅黑" panose="020B0503020204020204" charset="-122"/>
                <a:ea typeface="微软雅黑" panose="020B0503020204020204" charset="-122"/>
              </a:rPr>
              <a:t>0/1</a:t>
            </a:r>
            <a:r>
              <a:rPr lang="zh-CN" altLang="en-US">
                <a:solidFill>
                  <a:srgbClr val="FF0000"/>
                </a:solidFill>
                <a:latin typeface="微软雅黑" panose="020B0503020204020204" charset="-122"/>
                <a:ea typeface="微软雅黑" panose="020B0503020204020204" charset="-122"/>
              </a:rPr>
              <a:t>背包问题—猪猪</a:t>
            </a:r>
            <a:r>
              <a:rPr lang="zh-CN" altLang="en-US">
                <a:solidFill>
                  <a:srgbClr val="FF0000"/>
                </a:solidFill>
                <a:latin typeface="微软雅黑" panose="020B0503020204020204" charset="-122"/>
                <a:ea typeface="微软雅黑" panose="020B0503020204020204" charset="-122"/>
              </a:rPr>
              <a:t>储蓄罐</a:t>
            </a:r>
            <a:endParaRPr lang="zh-CN" altLang="en-US">
              <a:solidFill>
                <a:srgbClr val="FF0000"/>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705" y="1484630"/>
            <a:ext cx="8829040" cy="4284980"/>
          </a:xfrm>
        </p:spPr>
        <p:txBody>
          <a:bodyPr>
            <a:noAutofit/>
          </a:bodyPr>
          <a:lstStyle/>
          <a:p>
            <a:pPr>
              <a:lnSpc>
                <a:spcPct val="200000"/>
              </a:lnSpc>
              <a:spcBef>
                <a:spcPts val="0"/>
              </a:spcBef>
              <a:buFont typeface="Wingdings" panose="05000000000000000000" charset="0"/>
              <a:buChar char=""/>
            </a:pPr>
            <a:r>
              <a:rPr lang="zh-CN" sz="2000" dirty="0" smtClean="0">
                <a:solidFill>
                  <a:schemeClr val="tx1"/>
                </a:solidFill>
                <a:latin typeface="微软雅黑" panose="020B0503020204020204" charset="-122"/>
                <a:ea typeface="微软雅黑" panose="020B0503020204020204" charset="-122"/>
              </a:rPr>
              <a:t>问题</a:t>
            </a:r>
            <a:r>
              <a:rPr lang="zh-CN" altLang="en-US" sz="2000" dirty="0" smtClean="0">
                <a:solidFill>
                  <a:schemeClr val="tx1"/>
                </a:solidFill>
                <a:latin typeface="微软雅黑" panose="020B0503020204020204" charset="-122"/>
                <a:ea typeface="微软雅黑" panose="020B0503020204020204" charset="-122"/>
              </a:rPr>
              <a:t>分析</a:t>
            </a:r>
            <a:r>
              <a:rPr sz="2000" dirty="0" smtClean="0">
                <a:solidFill>
                  <a:schemeClr val="tx1"/>
                </a:solidFill>
                <a:latin typeface="微软雅黑" panose="020B0503020204020204" charset="-122"/>
                <a:ea typeface="微软雅黑" panose="020B0503020204020204" charset="-122"/>
              </a:rPr>
              <a:t>：</a:t>
            </a:r>
            <a:endParaRPr sz="2000" dirty="0" smtClean="0">
              <a:solidFill>
                <a:schemeClr val="tx1"/>
              </a:solidFill>
              <a:latin typeface="微软雅黑" panose="020B0503020204020204" charset="-122"/>
              <a:ea typeface="微软雅黑" panose="020B0503020204020204" charset="-122"/>
            </a:endParaRPr>
          </a:p>
          <a:p>
            <a:pPr marL="0" indent="0">
              <a:lnSpc>
                <a:spcPct val="200000"/>
              </a:lnSpc>
              <a:spcBef>
                <a:spcPts val="0"/>
              </a:spcBef>
              <a:buNone/>
            </a:pPr>
            <a:r>
              <a:rPr lang="en-US" sz="2000" dirty="0" smtClean="0">
                <a:solidFill>
                  <a:schemeClr val="tx1"/>
                </a:solidFill>
                <a:latin typeface="微软雅黑" panose="020B0503020204020204" charset="-122"/>
                <a:ea typeface="微软雅黑" panose="020B0503020204020204" charset="-122"/>
              </a:rPr>
              <a:t>      </a:t>
            </a:r>
            <a:r>
              <a:rPr sz="2000" dirty="0" smtClean="0">
                <a:solidFill>
                  <a:schemeClr val="tx1"/>
                </a:solidFill>
                <a:latin typeface="微软雅黑" panose="020B0503020204020204" charset="-122"/>
                <a:ea typeface="微软雅黑" panose="020B0503020204020204" charset="-122"/>
              </a:rPr>
              <a:t>01</a:t>
            </a:r>
            <a:r>
              <a:rPr lang="zh-CN" sz="2000" dirty="0" smtClean="0">
                <a:solidFill>
                  <a:schemeClr val="tx1"/>
                </a:solidFill>
                <a:latin typeface="微软雅黑" panose="020B0503020204020204" charset="-122"/>
                <a:ea typeface="微软雅黑" panose="020B0503020204020204" charset="-122"/>
              </a:rPr>
              <a:t>无限</a:t>
            </a:r>
            <a:r>
              <a:rPr sz="2000" dirty="0" smtClean="0">
                <a:solidFill>
                  <a:schemeClr val="tx1"/>
                </a:solidFill>
                <a:latin typeface="微软雅黑" panose="020B0503020204020204" charset="-122"/>
                <a:ea typeface="微软雅黑" panose="020B0503020204020204" charset="-122"/>
              </a:rPr>
              <a:t>背包</a:t>
            </a:r>
            <a:r>
              <a:rPr lang="zh-CN" sz="2000" dirty="0" smtClean="0">
                <a:solidFill>
                  <a:schemeClr val="tx1"/>
                </a:solidFill>
                <a:latin typeface="微软雅黑" panose="020B0503020204020204" charset="-122"/>
                <a:ea typeface="微软雅黑" panose="020B0503020204020204" charset="-122"/>
              </a:rPr>
              <a:t>。</a:t>
            </a:r>
            <a:endParaRPr lang="zh-CN" sz="2000" dirty="0" smtClean="0">
              <a:solidFill>
                <a:schemeClr val="tx1"/>
              </a:solidFill>
              <a:latin typeface="微软雅黑" panose="020B0503020204020204" charset="-122"/>
              <a:ea typeface="微软雅黑" panose="020B0503020204020204" charset="-122"/>
            </a:endParaRPr>
          </a:p>
        </p:txBody>
      </p:sp>
      <p:sp>
        <p:nvSpPr>
          <p:cNvPr id="2" name="标题 1"/>
          <p:cNvSpPr/>
          <p:nvPr>
            <p:ph type="title"/>
          </p:nvPr>
        </p:nvSpPr>
        <p:spPr>
          <a:xfrm>
            <a:off x="457200" y="260668"/>
            <a:ext cx="8229600" cy="1143000"/>
          </a:xfrm>
        </p:spPr>
        <p:txBody>
          <a:bodyPr/>
          <a:p>
            <a:r>
              <a:rPr lang="en-US" altLang="zh-CN">
                <a:solidFill>
                  <a:srgbClr val="FF0000"/>
                </a:solidFill>
                <a:latin typeface="微软雅黑" panose="020B0503020204020204" charset="-122"/>
                <a:ea typeface="微软雅黑" panose="020B0503020204020204" charset="-122"/>
              </a:rPr>
              <a:t>0/1</a:t>
            </a:r>
            <a:r>
              <a:rPr lang="zh-CN" altLang="en-US">
                <a:solidFill>
                  <a:srgbClr val="FF0000"/>
                </a:solidFill>
                <a:latin typeface="微软雅黑" panose="020B0503020204020204" charset="-122"/>
                <a:ea typeface="微软雅黑" panose="020B0503020204020204" charset="-122"/>
              </a:rPr>
              <a:t>背包问题—猪猪</a:t>
            </a:r>
            <a:r>
              <a:rPr lang="zh-CN" altLang="en-US">
                <a:solidFill>
                  <a:srgbClr val="FF0000"/>
                </a:solidFill>
                <a:latin typeface="微软雅黑" panose="020B0503020204020204" charset="-122"/>
                <a:ea typeface="微软雅黑" panose="020B0503020204020204" charset="-122"/>
              </a:rPr>
              <a:t>储蓄罐</a:t>
            </a:r>
            <a:endParaRPr lang="zh-CN" altLang="en-US">
              <a:solidFill>
                <a:srgbClr val="FF0000"/>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705" y="1484630"/>
            <a:ext cx="8829040" cy="4919345"/>
          </a:xfrm>
        </p:spPr>
        <p:txBody>
          <a:bodyPr>
            <a:noAutofit/>
          </a:bodyPr>
          <a:lstStyle/>
          <a:p>
            <a:pPr>
              <a:lnSpc>
                <a:spcPct val="100000"/>
              </a:lnSpc>
              <a:spcBef>
                <a:spcPts val="0"/>
              </a:spcBef>
              <a:buFont typeface="Wingdings" panose="05000000000000000000" charset="0"/>
              <a:buChar char=""/>
            </a:pPr>
            <a:r>
              <a:rPr lang="zh-CN" altLang="en-US" sz="2000" dirty="0" smtClean="0">
                <a:solidFill>
                  <a:schemeClr val="tx1"/>
                </a:solidFill>
                <a:latin typeface="微软雅黑" panose="020B0503020204020204" charset="-122"/>
                <a:ea typeface="微软雅黑" panose="020B0503020204020204" charset="-122"/>
              </a:rPr>
              <a:t>问题描述（</a:t>
            </a:r>
            <a:r>
              <a:rPr lang="en-US" altLang="zh-CN" sz="2000" dirty="0" smtClean="0">
                <a:solidFill>
                  <a:schemeClr val="tx1"/>
                </a:solidFill>
                <a:latin typeface="微软雅黑" panose="020B0503020204020204" charset="-122"/>
                <a:ea typeface="微软雅黑" panose="020B0503020204020204" charset="-122"/>
              </a:rPr>
              <a:t>plan</a:t>
            </a:r>
            <a:r>
              <a:rPr lang="zh-CN" altLang="en-US" sz="2000" dirty="0" smtClean="0">
                <a:solidFill>
                  <a:schemeClr val="tx1"/>
                </a:solidFill>
                <a:latin typeface="微软雅黑" panose="020B0503020204020204" charset="-122"/>
                <a:ea typeface="微软雅黑" panose="020B0503020204020204" charset="-122"/>
              </a:rPr>
              <a:t>）：</a:t>
            </a:r>
            <a:endParaRPr lang="zh-CN" altLang="en-US" sz="2000" dirty="0" smtClean="0">
              <a:solidFill>
                <a:schemeClr val="tx1"/>
              </a:solidFill>
              <a:latin typeface="微软雅黑" panose="020B0503020204020204" charset="-122"/>
              <a:ea typeface="微软雅黑" panose="020B0503020204020204" charset="-122"/>
            </a:endParaRPr>
          </a:p>
          <a:p>
            <a:pPr marL="0" indent="0">
              <a:lnSpc>
                <a:spcPct val="100000"/>
              </a:lnSpc>
              <a:spcBef>
                <a:spcPts val="0"/>
              </a:spcBef>
              <a:buNone/>
            </a:pPr>
            <a:r>
              <a:rPr lang="zh-CN" altLang="en-US" sz="2000" dirty="0" smtClean="0">
                <a:solidFill>
                  <a:schemeClr val="tx1"/>
                </a:solidFill>
                <a:latin typeface="微软雅黑" panose="020B0503020204020204" charset="-122"/>
                <a:ea typeface="微软雅黑" panose="020B0503020204020204" charset="-122"/>
              </a:rPr>
              <a:t>SYF同学是我等OI后生的偶像，因为他是CZYZ第一位清华领军人物。</a:t>
            </a:r>
            <a:endParaRPr lang="zh-CN" altLang="en-US" sz="2000" dirty="0" smtClean="0">
              <a:solidFill>
                <a:schemeClr val="tx1"/>
              </a:solidFill>
              <a:latin typeface="微软雅黑" panose="020B0503020204020204" charset="-122"/>
              <a:ea typeface="微软雅黑" panose="020B0503020204020204" charset="-122"/>
            </a:endParaRPr>
          </a:p>
          <a:p>
            <a:pPr marL="0" indent="0">
              <a:lnSpc>
                <a:spcPct val="100000"/>
              </a:lnSpc>
              <a:spcBef>
                <a:spcPts val="0"/>
              </a:spcBef>
              <a:buNone/>
            </a:pPr>
            <a:r>
              <a:rPr lang="zh-CN" altLang="en-US" sz="2000" dirty="0" smtClean="0">
                <a:solidFill>
                  <a:schemeClr val="tx1"/>
                </a:solidFill>
                <a:latin typeface="微软雅黑" panose="020B0503020204020204" charset="-122"/>
                <a:ea typeface="微软雅黑" panose="020B0503020204020204" charset="-122"/>
              </a:rPr>
              <a:t>由于不爱运动、更不爱吃，长的像竹竿，身高180+，体重100-。</a:t>
            </a:r>
            <a:endParaRPr lang="zh-CN" altLang="en-US" sz="2000" dirty="0" smtClean="0">
              <a:solidFill>
                <a:schemeClr val="tx1"/>
              </a:solidFill>
              <a:latin typeface="微软雅黑" panose="020B0503020204020204" charset="-122"/>
              <a:ea typeface="微软雅黑" panose="020B0503020204020204" charset="-122"/>
            </a:endParaRPr>
          </a:p>
          <a:p>
            <a:pPr marL="0" indent="0">
              <a:lnSpc>
                <a:spcPct val="100000"/>
              </a:lnSpc>
              <a:spcBef>
                <a:spcPts val="0"/>
              </a:spcBef>
              <a:buNone/>
            </a:pPr>
            <a:r>
              <a:rPr lang="zh-CN" altLang="en-US" sz="2000" dirty="0" smtClean="0">
                <a:solidFill>
                  <a:schemeClr val="tx1"/>
                </a:solidFill>
                <a:latin typeface="微软雅黑" panose="020B0503020204020204" charset="-122"/>
                <a:ea typeface="微软雅黑" panose="020B0503020204020204" charset="-122"/>
              </a:rPr>
              <a:t>不过，现在的他意思到这个问题的严重性了，因为据说北京的风很大，......你懂得！</a:t>
            </a:r>
            <a:endParaRPr lang="zh-CN" altLang="en-US" sz="2000" dirty="0" smtClean="0">
              <a:solidFill>
                <a:schemeClr val="tx1"/>
              </a:solidFill>
              <a:latin typeface="微软雅黑" panose="020B0503020204020204" charset="-122"/>
              <a:ea typeface="微软雅黑" panose="020B0503020204020204" charset="-122"/>
            </a:endParaRPr>
          </a:p>
          <a:p>
            <a:pPr marL="0" indent="0">
              <a:lnSpc>
                <a:spcPct val="100000"/>
              </a:lnSpc>
              <a:spcBef>
                <a:spcPts val="0"/>
              </a:spcBef>
              <a:buNone/>
            </a:pPr>
            <a:r>
              <a:rPr lang="zh-CN" altLang="en-US" sz="2000" dirty="0" smtClean="0">
                <a:solidFill>
                  <a:schemeClr val="tx1"/>
                </a:solidFill>
                <a:latin typeface="微软雅黑" panose="020B0503020204020204" charset="-122"/>
                <a:ea typeface="微软雅黑" panose="020B0503020204020204" charset="-122"/>
              </a:rPr>
              <a:t>现在他想充分利用上大学前的暑假增肥！</a:t>
            </a:r>
            <a:endParaRPr lang="zh-CN" altLang="en-US" sz="2000" dirty="0" smtClean="0">
              <a:solidFill>
                <a:schemeClr val="tx1"/>
              </a:solidFill>
              <a:latin typeface="微软雅黑" panose="020B0503020204020204" charset="-122"/>
              <a:ea typeface="微软雅黑" panose="020B0503020204020204" charset="-122"/>
            </a:endParaRPr>
          </a:p>
          <a:p>
            <a:pPr marL="0" indent="0">
              <a:lnSpc>
                <a:spcPct val="100000"/>
              </a:lnSpc>
              <a:spcBef>
                <a:spcPts val="0"/>
              </a:spcBef>
              <a:buNone/>
            </a:pPr>
            <a:r>
              <a:rPr lang="zh-CN" altLang="en-US" sz="2000" dirty="0" smtClean="0">
                <a:solidFill>
                  <a:schemeClr val="tx1"/>
                </a:solidFill>
                <a:latin typeface="微软雅黑" panose="020B0503020204020204" charset="-122"/>
                <a:ea typeface="微软雅黑" panose="020B0503020204020204" charset="-122"/>
              </a:rPr>
              <a:t>这个好办，因为，CZYZ有的是胖子，而且还是搞OI的，比如WZK、ZC等。</a:t>
            </a:r>
            <a:endParaRPr lang="zh-CN" altLang="en-US" sz="2000" dirty="0" smtClean="0">
              <a:solidFill>
                <a:schemeClr val="tx1"/>
              </a:solidFill>
              <a:latin typeface="微软雅黑" panose="020B0503020204020204" charset="-122"/>
              <a:ea typeface="微软雅黑" panose="020B0503020204020204" charset="-122"/>
            </a:endParaRPr>
          </a:p>
          <a:p>
            <a:pPr marL="0" indent="0">
              <a:lnSpc>
                <a:spcPct val="100000"/>
              </a:lnSpc>
              <a:spcBef>
                <a:spcPts val="0"/>
              </a:spcBef>
              <a:buNone/>
            </a:pPr>
            <a:r>
              <a:rPr lang="zh-CN" altLang="en-US" sz="2000" dirty="0" smtClean="0">
                <a:solidFill>
                  <a:schemeClr val="tx1"/>
                </a:solidFill>
                <a:latin typeface="微软雅黑" panose="020B0503020204020204" charset="-122"/>
                <a:ea typeface="微软雅黑" panose="020B0503020204020204" charset="-122"/>
              </a:rPr>
              <a:t>他们给他制定了增肥计划，提供了学校超市里的n种卡路里很高的食物清单，让他多吃。但是，SYF是个好小孩，他从不浪费钱，现在他的暑假零花钱只有m分钱。</a:t>
            </a:r>
            <a:endParaRPr lang="zh-CN" altLang="en-US" sz="2000" dirty="0" smtClean="0">
              <a:solidFill>
                <a:schemeClr val="tx1"/>
              </a:solidFill>
              <a:latin typeface="微软雅黑" panose="020B0503020204020204" charset="-122"/>
              <a:ea typeface="微软雅黑" panose="020B0503020204020204" charset="-122"/>
            </a:endParaRPr>
          </a:p>
          <a:p>
            <a:pPr marL="0" indent="0">
              <a:lnSpc>
                <a:spcPct val="100000"/>
              </a:lnSpc>
              <a:spcBef>
                <a:spcPts val="0"/>
              </a:spcBef>
              <a:buNone/>
            </a:pPr>
            <a:r>
              <a:rPr lang="zh-CN" altLang="en-US" sz="2000" dirty="0" smtClean="0">
                <a:solidFill>
                  <a:schemeClr val="tx1"/>
                </a:solidFill>
                <a:latin typeface="微软雅黑" panose="020B0503020204020204" charset="-122"/>
                <a:ea typeface="微软雅黑" panose="020B0503020204020204" charset="-122"/>
              </a:rPr>
              <a:t>现在，就请你帮他计算一下，如何花费在m分钱内获得最多的卡路里。</a:t>
            </a:r>
            <a:endParaRPr lang="zh-CN" altLang="en-US" sz="2000" dirty="0" smtClean="0">
              <a:solidFill>
                <a:schemeClr val="tx1"/>
              </a:solidFill>
              <a:latin typeface="微软雅黑" panose="020B0503020204020204" charset="-122"/>
              <a:ea typeface="微软雅黑" panose="020B0503020204020204" charset="-122"/>
            </a:endParaRPr>
          </a:p>
          <a:p>
            <a:pPr>
              <a:lnSpc>
                <a:spcPct val="100000"/>
              </a:lnSpc>
              <a:spcBef>
                <a:spcPts val="0"/>
              </a:spcBef>
              <a:buFont typeface="Wingdings" panose="05000000000000000000" charset="0"/>
              <a:buChar char=""/>
            </a:pPr>
            <a:r>
              <a:rPr lang="zh-CN" altLang="en-US" sz="2000" dirty="0" smtClean="0">
                <a:solidFill>
                  <a:schemeClr val="tx1"/>
                </a:solidFill>
                <a:latin typeface="微软雅黑" panose="020B0503020204020204" charset="-122"/>
                <a:ea typeface="微软雅黑" panose="020B0503020204020204" charset="-122"/>
              </a:rPr>
              <a:t>输入格式：</a:t>
            </a:r>
            <a:endParaRPr lang="zh-CN" altLang="en-US" sz="2000" dirty="0" smtClean="0">
              <a:solidFill>
                <a:schemeClr val="tx1"/>
              </a:solidFill>
              <a:latin typeface="微软雅黑" panose="020B0503020204020204" charset="-122"/>
              <a:ea typeface="微软雅黑" panose="020B0503020204020204" charset="-122"/>
            </a:endParaRPr>
          </a:p>
          <a:p>
            <a:pPr marL="0" indent="0">
              <a:lnSpc>
                <a:spcPct val="100000"/>
              </a:lnSpc>
              <a:spcBef>
                <a:spcPts val="0"/>
              </a:spcBef>
              <a:buNone/>
            </a:pPr>
            <a:r>
              <a:rPr lang="zh-CN" altLang="en-US" sz="2000" dirty="0" smtClean="0">
                <a:solidFill>
                  <a:schemeClr val="tx1"/>
                </a:solidFill>
                <a:latin typeface="微软雅黑" panose="020B0503020204020204" charset="-122"/>
                <a:ea typeface="微软雅黑" panose="020B0503020204020204" charset="-122"/>
              </a:rPr>
              <a:t>第一行两个整数n和m，n≤100，m≤100000，表示大家提供了n种备选食物，SYF一共有m分钱。</a:t>
            </a:r>
            <a:endParaRPr lang="zh-CN" altLang="en-US" sz="2000" dirty="0" smtClean="0">
              <a:solidFill>
                <a:schemeClr val="tx1"/>
              </a:solidFill>
              <a:latin typeface="微软雅黑" panose="020B0503020204020204" charset="-122"/>
              <a:ea typeface="微软雅黑" panose="020B0503020204020204" charset="-122"/>
            </a:endParaRPr>
          </a:p>
          <a:p>
            <a:pPr marL="0" indent="0">
              <a:lnSpc>
                <a:spcPct val="100000"/>
              </a:lnSpc>
              <a:spcBef>
                <a:spcPts val="0"/>
              </a:spcBef>
              <a:buNone/>
            </a:pPr>
            <a:r>
              <a:rPr lang="zh-CN" altLang="en-US" sz="2000" dirty="0" smtClean="0">
                <a:solidFill>
                  <a:schemeClr val="tx1"/>
                </a:solidFill>
                <a:latin typeface="微软雅黑" panose="020B0503020204020204" charset="-122"/>
                <a:ea typeface="微软雅黑" panose="020B0503020204020204" charset="-122"/>
              </a:rPr>
              <a:t>接下来n行，每行三个整数w[i],s[i],t[i]，表示学校超市里这些食物的卡路里、个数和价格。1≤w[i],t[i]≤1000000，1≤s[i]≤500。</a:t>
            </a:r>
            <a:endParaRPr lang="zh-CN" altLang="en-US" sz="2000" dirty="0" smtClean="0">
              <a:solidFill>
                <a:schemeClr val="tx1"/>
              </a:solidFill>
              <a:latin typeface="微软雅黑" panose="020B0503020204020204" charset="-122"/>
              <a:ea typeface="微软雅黑" panose="020B0503020204020204" charset="-122"/>
            </a:endParaRPr>
          </a:p>
        </p:txBody>
      </p:sp>
      <p:sp>
        <p:nvSpPr>
          <p:cNvPr id="2" name="标题 1"/>
          <p:cNvSpPr/>
          <p:nvPr>
            <p:ph type="title"/>
          </p:nvPr>
        </p:nvSpPr>
        <p:spPr>
          <a:xfrm>
            <a:off x="457200" y="260668"/>
            <a:ext cx="8229600" cy="1143000"/>
          </a:xfrm>
        </p:spPr>
        <p:txBody>
          <a:bodyPr/>
          <a:p>
            <a:r>
              <a:rPr lang="en-US" altLang="zh-CN">
                <a:solidFill>
                  <a:srgbClr val="FF0000"/>
                </a:solidFill>
                <a:latin typeface="微软雅黑" panose="020B0503020204020204" charset="-122"/>
                <a:ea typeface="微软雅黑" panose="020B0503020204020204" charset="-122"/>
              </a:rPr>
              <a:t>0/1</a:t>
            </a:r>
            <a:r>
              <a:rPr lang="zh-CN" altLang="en-US">
                <a:solidFill>
                  <a:srgbClr val="FF0000"/>
                </a:solidFill>
                <a:latin typeface="微软雅黑" panose="020B0503020204020204" charset="-122"/>
                <a:ea typeface="微软雅黑" panose="020B0503020204020204" charset="-122"/>
              </a:rPr>
              <a:t>背包问题—增肥</a:t>
            </a:r>
            <a:r>
              <a:rPr lang="zh-CN" altLang="en-US">
                <a:solidFill>
                  <a:srgbClr val="FF0000"/>
                </a:solidFill>
                <a:latin typeface="微软雅黑" panose="020B0503020204020204" charset="-122"/>
                <a:ea typeface="微软雅黑" panose="020B0503020204020204" charset="-122"/>
              </a:rPr>
              <a:t>计划</a:t>
            </a:r>
            <a:endParaRPr lang="zh-CN" altLang="en-US">
              <a:solidFill>
                <a:srgbClr val="FF0000"/>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705" y="1484630"/>
            <a:ext cx="8829040" cy="4919345"/>
          </a:xfrm>
        </p:spPr>
        <p:txBody>
          <a:bodyPr>
            <a:noAutofit/>
          </a:bodyPr>
          <a:lstStyle/>
          <a:p>
            <a:pPr>
              <a:lnSpc>
                <a:spcPct val="100000"/>
              </a:lnSpc>
              <a:spcBef>
                <a:spcPts val="0"/>
              </a:spcBef>
              <a:buFont typeface="Wingdings" panose="05000000000000000000" charset="0"/>
              <a:buChar char=""/>
            </a:pPr>
            <a:r>
              <a:rPr sz="2000" dirty="0" smtClean="0">
                <a:solidFill>
                  <a:schemeClr val="tx1"/>
                </a:solidFill>
                <a:latin typeface="微软雅黑" panose="020B0503020204020204" charset="-122"/>
                <a:ea typeface="微软雅黑" panose="020B0503020204020204" charset="-122"/>
              </a:rPr>
              <a:t>输出格式：</a:t>
            </a:r>
            <a:endParaRPr sz="2000" dirty="0" smtClean="0">
              <a:solidFill>
                <a:schemeClr val="tx1"/>
              </a:solidFill>
              <a:latin typeface="微软雅黑" panose="020B0503020204020204" charset="-122"/>
              <a:ea typeface="微软雅黑" panose="020B0503020204020204" charset="-122"/>
            </a:endParaRPr>
          </a:p>
          <a:p>
            <a:pPr marL="0" indent="0">
              <a:lnSpc>
                <a:spcPct val="100000"/>
              </a:lnSpc>
              <a:spcBef>
                <a:spcPts val="0"/>
              </a:spcBef>
              <a:buNone/>
            </a:pPr>
            <a:r>
              <a:rPr sz="2000" dirty="0" smtClean="0">
                <a:solidFill>
                  <a:schemeClr val="tx1"/>
                </a:solidFill>
                <a:latin typeface="微软雅黑" panose="020B0503020204020204" charset="-122"/>
                <a:ea typeface="微软雅黑" panose="020B0503020204020204" charset="-122"/>
              </a:rPr>
              <a:t>输出一行一个数，表示SYF花费在m分钱所能获得最多的卡路里。</a:t>
            </a:r>
            <a:endParaRPr sz="2000" dirty="0" smtClean="0">
              <a:solidFill>
                <a:schemeClr val="tx1"/>
              </a:solidFill>
              <a:latin typeface="微软雅黑" panose="020B0503020204020204" charset="-122"/>
              <a:ea typeface="微软雅黑" panose="020B0503020204020204" charset="-122"/>
            </a:endParaRPr>
          </a:p>
          <a:p>
            <a:pPr marL="0" indent="0">
              <a:lnSpc>
                <a:spcPct val="100000"/>
              </a:lnSpc>
              <a:spcBef>
                <a:spcPts val="0"/>
              </a:spcBef>
              <a:buNone/>
            </a:pPr>
            <a:endParaRPr sz="2000" dirty="0" smtClean="0">
              <a:solidFill>
                <a:schemeClr val="tx1"/>
              </a:solidFill>
              <a:latin typeface="微软雅黑" panose="020B0503020204020204" charset="-122"/>
              <a:ea typeface="微软雅黑" panose="020B0503020204020204" charset="-122"/>
            </a:endParaRPr>
          </a:p>
          <a:p>
            <a:pPr>
              <a:lnSpc>
                <a:spcPct val="100000"/>
              </a:lnSpc>
              <a:spcBef>
                <a:spcPts val="0"/>
              </a:spcBef>
              <a:buFont typeface="Wingdings" panose="05000000000000000000" charset="0"/>
              <a:buChar char=""/>
            </a:pPr>
            <a:r>
              <a:rPr sz="2000" dirty="0" smtClean="0">
                <a:solidFill>
                  <a:schemeClr val="tx1"/>
                </a:solidFill>
                <a:latin typeface="微软雅黑" panose="020B0503020204020204" charset="-122"/>
                <a:ea typeface="微软雅黑" panose="020B0503020204020204" charset="-122"/>
              </a:rPr>
              <a:t>输入样例：</a:t>
            </a:r>
            <a:endParaRPr sz="2000" dirty="0" smtClean="0">
              <a:solidFill>
                <a:schemeClr val="tx1"/>
              </a:solidFill>
              <a:latin typeface="微软雅黑" panose="020B0503020204020204" charset="-122"/>
              <a:ea typeface="微软雅黑" panose="020B0503020204020204" charset="-122"/>
            </a:endParaRPr>
          </a:p>
          <a:p>
            <a:pPr marL="0" indent="0">
              <a:lnSpc>
                <a:spcPct val="100000"/>
              </a:lnSpc>
              <a:spcBef>
                <a:spcPts val="0"/>
              </a:spcBef>
              <a:buNone/>
            </a:pPr>
            <a:r>
              <a:rPr sz="2000" dirty="0" smtClean="0">
                <a:solidFill>
                  <a:schemeClr val="tx1"/>
                </a:solidFill>
                <a:latin typeface="微软雅黑" panose="020B0503020204020204" charset="-122"/>
                <a:ea typeface="微软雅黑" panose="020B0503020204020204" charset="-122"/>
              </a:rPr>
              <a:t>5 10 </a:t>
            </a:r>
            <a:endParaRPr sz="2000" dirty="0" smtClean="0">
              <a:solidFill>
                <a:schemeClr val="tx1"/>
              </a:solidFill>
              <a:latin typeface="微软雅黑" panose="020B0503020204020204" charset="-122"/>
              <a:ea typeface="微软雅黑" panose="020B0503020204020204" charset="-122"/>
            </a:endParaRPr>
          </a:p>
          <a:p>
            <a:pPr marL="0" indent="0">
              <a:lnSpc>
                <a:spcPct val="100000"/>
              </a:lnSpc>
              <a:spcBef>
                <a:spcPts val="0"/>
              </a:spcBef>
              <a:buNone/>
            </a:pPr>
            <a:r>
              <a:rPr sz="2000" dirty="0" smtClean="0">
                <a:solidFill>
                  <a:schemeClr val="tx1"/>
                </a:solidFill>
                <a:latin typeface="微软雅黑" panose="020B0503020204020204" charset="-122"/>
                <a:ea typeface="微软雅黑" panose="020B0503020204020204" charset="-122"/>
              </a:rPr>
              <a:t>10 2 6 </a:t>
            </a:r>
            <a:endParaRPr sz="2000" dirty="0" smtClean="0">
              <a:solidFill>
                <a:schemeClr val="tx1"/>
              </a:solidFill>
              <a:latin typeface="微软雅黑" panose="020B0503020204020204" charset="-122"/>
              <a:ea typeface="微软雅黑" panose="020B0503020204020204" charset="-122"/>
            </a:endParaRPr>
          </a:p>
          <a:p>
            <a:pPr marL="0" indent="0">
              <a:lnSpc>
                <a:spcPct val="100000"/>
              </a:lnSpc>
              <a:spcBef>
                <a:spcPts val="0"/>
              </a:spcBef>
              <a:buNone/>
            </a:pPr>
            <a:r>
              <a:rPr sz="2000" dirty="0" smtClean="0">
                <a:solidFill>
                  <a:schemeClr val="tx1"/>
                </a:solidFill>
                <a:latin typeface="微软雅黑" panose="020B0503020204020204" charset="-122"/>
                <a:ea typeface="微软雅黑" panose="020B0503020204020204" charset="-122"/>
              </a:rPr>
              <a:t>5 1 9 </a:t>
            </a:r>
            <a:endParaRPr sz="2000" dirty="0" smtClean="0">
              <a:solidFill>
                <a:schemeClr val="tx1"/>
              </a:solidFill>
              <a:latin typeface="微软雅黑" panose="020B0503020204020204" charset="-122"/>
              <a:ea typeface="微软雅黑" panose="020B0503020204020204" charset="-122"/>
            </a:endParaRPr>
          </a:p>
          <a:p>
            <a:pPr marL="0" indent="0">
              <a:lnSpc>
                <a:spcPct val="100000"/>
              </a:lnSpc>
              <a:spcBef>
                <a:spcPts val="0"/>
              </a:spcBef>
              <a:buNone/>
            </a:pPr>
            <a:r>
              <a:rPr sz="2000" dirty="0" smtClean="0">
                <a:solidFill>
                  <a:schemeClr val="tx1"/>
                </a:solidFill>
                <a:latin typeface="微软雅黑" panose="020B0503020204020204" charset="-122"/>
                <a:ea typeface="微软雅黑" panose="020B0503020204020204" charset="-122"/>
              </a:rPr>
              <a:t>6 1 6 </a:t>
            </a:r>
            <a:endParaRPr sz="2000" dirty="0" smtClean="0">
              <a:solidFill>
                <a:schemeClr val="tx1"/>
              </a:solidFill>
              <a:latin typeface="微软雅黑" panose="020B0503020204020204" charset="-122"/>
              <a:ea typeface="微软雅黑" panose="020B0503020204020204" charset="-122"/>
            </a:endParaRPr>
          </a:p>
          <a:p>
            <a:pPr marL="0" indent="0">
              <a:lnSpc>
                <a:spcPct val="100000"/>
              </a:lnSpc>
              <a:spcBef>
                <a:spcPts val="0"/>
              </a:spcBef>
              <a:buNone/>
            </a:pPr>
            <a:r>
              <a:rPr sz="2000" dirty="0" smtClean="0">
                <a:solidFill>
                  <a:schemeClr val="tx1"/>
                </a:solidFill>
                <a:latin typeface="微软雅黑" panose="020B0503020204020204" charset="-122"/>
                <a:ea typeface="微软雅黑" panose="020B0503020204020204" charset="-122"/>
              </a:rPr>
              <a:t>9 1 6 </a:t>
            </a:r>
            <a:endParaRPr sz="2000" dirty="0" smtClean="0">
              <a:solidFill>
                <a:schemeClr val="tx1"/>
              </a:solidFill>
              <a:latin typeface="微软雅黑" panose="020B0503020204020204" charset="-122"/>
              <a:ea typeface="微软雅黑" panose="020B0503020204020204" charset="-122"/>
            </a:endParaRPr>
          </a:p>
          <a:p>
            <a:pPr marL="0" indent="0">
              <a:lnSpc>
                <a:spcPct val="100000"/>
              </a:lnSpc>
              <a:spcBef>
                <a:spcPts val="0"/>
              </a:spcBef>
              <a:buNone/>
            </a:pPr>
            <a:r>
              <a:rPr sz="2000" dirty="0" smtClean="0">
                <a:solidFill>
                  <a:schemeClr val="tx1"/>
                </a:solidFill>
                <a:latin typeface="微软雅黑" panose="020B0503020204020204" charset="-122"/>
                <a:ea typeface="微软雅黑" panose="020B0503020204020204" charset="-122"/>
              </a:rPr>
              <a:t>5 1 9 </a:t>
            </a:r>
            <a:endParaRPr sz="2000" dirty="0" smtClean="0">
              <a:solidFill>
                <a:schemeClr val="tx1"/>
              </a:solidFill>
              <a:latin typeface="微软雅黑" panose="020B0503020204020204" charset="-122"/>
              <a:ea typeface="微软雅黑" panose="020B0503020204020204" charset="-122"/>
            </a:endParaRPr>
          </a:p>
          <a:p>
            <a:pPr marL="0" indent="0">
              <a:lnSpc>
                <a:spcPct val="100000"/>
              </a:lnSpc>
              <a:spcBef>
                <a:spcPts val="0"/>
              </a:spcBef>
              <a:buNone/>
            </a:pPr>
            <a:endParaRPr sz="2000" dirty="0" smtClean="0">
              <a:solidFill>
                <a:schemeClr val="tx1"/>
              </a:solidFill>
              <a:latin typeface="微软雅黑" panose="020B0503020204020204" charset="-122"/>
              <a:ea typeface="微软雅黑" panose="020B0503020204020204" charset="-122"/>
            </a:endParaRPr>
          </a:p>
          <a:p>
            <a:pPr>
              <a:lnSpc>
                <a:spcPct val="100000"/>
              </a:lnSpc>
              <a:spcBef>
                <a:spcPts val="0"/>
              </a:spcBef>
              <a:buFont typeface="Wingdings" panose="05000000000000000000" charset="0"/>
              <a:buChar char=""/>
            </a:pPr>
            <a:r>
              <a:rPr sz="2000" dirty="0" smtClean="0">
                <a:solidFill>
                  <a:schemeClr val="tx1"/>
                </a:solidFill>
                <a:latin typeface="微软雅黑" panose="020B0503020204020204" charset="-122"/>
                <a:ea typeface="微软雅黑" panose="020B0503020204020204" charset="-122"/>
              </a:rPr>
              <a:t>输出样例：</a:t>
            </a:r>
            <a:endParaRPr sz="2000" dirty="0" smtClean="0">
              <a:solidFill>
                <a:schemeClr val="tx1"/>
              </a:solidFill>
              <a:latin typeface="微软雅黑" panose="020B0503020204020204" charset="-122"/>
              <a:ea typeface="微软雅黑" panose="020B0503020204020204" charset="-122"/>
            </a:endParaRPr>
          </a:p>
          <a:p>
            <a:pPr marL="0" indent="0">
              <a:lnSpc>
                <a:spcPct val="100000"/>
              </a:lnSpc>
              <a:spcBef>
                <a:spcPts val="0"/>
              </a:spcBef>
              <a:buNone/>
            </a:pPr>
            <a:r>
              <a:rPr sz="2000" dirty="0" smtClean="0">
                <a:solidFill>
                  <a:schemeClr val="tx1"/>
                </a:solidFill>
                <a:latin typeface="微软雅黑" panose="020B0503020204020204" charset="-122"/>
                <a:ea typeface="微软雅黑" panose="020B0503020204020204" charset="-122"/>
              </a:rPr>
              <a:t>10</a:t>
            </a:r>
            <a:endParaRPr sz="2000" dirty="0" smtClean="0">
              <a:solidFill>
                <a:schemeClr val="tx1"/>
              </a:solidFill>
              <a:latin typeface="微软雅黑" panose="020B0503020204020204" charset="-122"/>
              <a:ea typeface="微软雅黑" panose="020B0503020204020204" charset="-122"/>
            </a:endParaRPr>
          </a:p>
        </p:txBody>
      </p:sp>
      <p:sp>
        <p:nvSpPr>
          <p:cNvPr id="2" name="标题 1"/>
          <p:cNvSpPr/>
          <p:nvPr>
            <p:ph type="title"/>
          </p:nvPr>
        </p:nvSpPr>
        <p:spPr>
          <a:xfrm>
            <a:off x="457200" y="260668"/>
            <a:ext cx="8229600" cy="1143000"/>
          </a:xfrm>
        </p:spPr>
        <p:txBody>
          <a:bodyPr/>
          <a:p>
            <a:r>
              <a:rPr lang="en-US" altLang="zh-CN">
                <a:solidFill>
                  <a:srgbClr val="FF0000"/>
                </a:solidFill>
                <a:latin typeface="微软雅黑" panose="020B0503020204020204" charset="-122"/>
                <a:ea typeface="微软雅黑" panose="020B0503020204020204" charset="-122"/>
              </a:rPr>
              <a:t>0/1</a:t>
            </a:r>
            <a:r>
              <a:rPr lang="zh-CN" altLang="en-US">
                <a:solidFill>
                  <a:srgbClr val="FF0000"/>
                </a:solidFill>
                <a:latin typeface="微软雅黑" panose="020B0503020204020204" charset="-122"/>
                <a:ea typeface="微软雅黑" panose="020B0503020204020204" charset="-122"/>
              </a:rPr>
              <a:t>背包问题—增肥</a:t>
            </a:r>
            <a:r>
              <a:rPr lang="zh-CN" altLang="en-US">
                <a:solidFill>
                  <a:srgbClr val="FF0000"/>
                </a:solidFill>
                <a:latin typeface="微软雅黑" panose="020B0503020204020204" charset="-122"/>
                <a:ea typeface="微软雅黑" panose="020B0503020204020204" charset="-122"/>
              </a:rPr>
              <a:t>计划</a:t>
            </a:r>
            <a:endParaRPr lang="zh-CN" altLang="en-US">
              <a:solidFill>
                <a:srgbClr val="FF0000"/>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705" y="1484630"/>
            <a:ext cx="8829040" cy="4919345"/>
          </a:xfrm>
        </p:spPr>
        <p:txBody>
          <a:bodyPr>
            <a:noAutofit/>
          </a:bodyPr>
          <a:lstStyle/>
          <a:p>
            <a:pPr>
              <a:lnSpc>
                <a:spcPct val="200000"/>
              </a:lnSpc>
              <a:spcBef>
                <a:spcPts val="0"/>
              </a:spcBef>
              <a:buFont typeface="Wingdings" panose="05000000000000000000" charset="0"/>
              <a:buChar char=""/>
            </a:pPr>
            <a:r>
              <a:rPr lang="zh-CN" sz="2000" dirty="0" smtClean="0">
                <a:latin typeface="微软雅黑" panose="020B0503020204020204" charset="-122"/>
                <a:ea typeface="微软雅黑" panose="020B0503020204020204" charset="-122"/>
                <a:sym typeface="+mn-ea"/>
              </a:rPr>
              <a:t>问题</a:t>
            </a:r>
            <a:r>
              <a:rPr lang="zh-CN" altLang="en-US" sz="2000" dirty="0" smtClean="0">
                <a:latin typeface="微软雅黑" panose="020B0503020204020204" charset="-122"/>
                <a:ea typeface="微软雅黑" panose="020B0503020204020204" charset="-122"/>
                <a:sym typeface="+mn-ea"/>
              </a:rPr>
              <a:t>分析</a:t>
            </a:r>
            <a:r>
              <a:rPr sz="2000" dirty="0" smtClean="0">
                <a:latin typeface="微软雅黑" panose="020B0503020204020204" charset="-122"/>
                <a:ea typeface="微软雅黑" panose="020B0503020204020204" charset="-122"/>
                <a:sym typeface="+mn-ea"/>
              </a:rPr>
              <a:t>：</a:t>
            </a:r>
            <a:endParaRPr sz="2000" dirty="0" smtClean="0">
              <a:solidFill>
                <a:schemeClr val="tx1"/>
              </a:solidFill>
              <a:latin typeface="微软雅黑" panose="020B0503020204020204" charset="-122"/>
              <a:ea typeface="微软雅黑" panose="020B0503020204020204" charset="-122"/>
            </a:endParaRPr>
          </a:p>
          <a:p>
            <a:pPr marL="0" indent="0">
              <a:lnSpc>
                <a:spcPct val="200000"/>
              </a:lnSpc>
              <a:spcBef>
                <a:spcPts val="0"/>
              </a:spcBef>
              <a:buNone/>
            </a:pPr>
            <a:r>
              <a:rPr lang="en-US" sz="2000" dirty="0" smtClean="0">
                <a:latin typeface="微软雅黑" panose="020B0503020204020204" charset="-122"/>
                <a:ea typeface="微软雅黑" panose="020B0503020204020204" charset="-122"/>
                <a:sym typeface="+mn-ea"/>
              </a:rPr>
              <a:t>      </a:t>
            </a:r>
            <a:r>
              <a:rPr sz="2000" dirty="0" smtClean="0">
                <a:latin typeface="微软雅黑" panose="020B0503020204020204" charset="-122"/>
                <a:ea typeface="微软雅黑" panose="020B0503020204020204" charset="-122"/>
                <a:sym typeface="+mn-ea"/>
              </a:rPr>
              <a:t>多重背包</a:t>
            </a:r>
            <a:r>
              <a:rPr lang="zh-CN" sz="2000" dirty="0" smtClean="0">
                <a:latin typeface="微软雅黑" panose="020B0503020204020204" charset="-122"/>
                <a:ea typeface="微软雅黑" panose="020B0503020204020204" charset="-122"/>
                <a:sym typeface="+mn-ea"/>
              </a:rPr>
              <a:t>：</a:t>
            </a:r>
            <a:r>
              <a:rPr sz="2000" dirty="0" smtClean="0">
                <a:latin typeface="微软雅黑" panose="020B0503020204020204" charset="-122"/>
                <a:ea typeface="微软雅黑" panose="020B0503020204020204" charset="-122"/>
                <a:sym typeface="+mn-ea"/>
              </a:rPr>
              <a:t>转换成01背包，二进制拆分优化的log级别</a:t>
            </a:r>
            <a:r>
              <a:rPr lang="zh-CN" sz="2000" dirty="0" smtClean="0">
                <a:latin typeface="微软雅黑" panose="020B0503020204020204" charset="-122"/>
                <a:ea typeface="微软雅黑" panose="020B0503020204020204" charset="-122"/>
                <a:sym typeface="+mn-ea"/>
              </a:rPr>
              <a:t>。</a:t>
            </a:r>
            <a:endParaRPr sz="2000" dirty="0" smtClean="0">
              <a:solidFill>
                <a:schemeClr val="tx1"/>
              </a:solidFill>
              <a:latin typeface="微软雅黑" panose="020B0503020204020204" charset="-122"/>
              <a:ea typeface="微软雅黑" panose="020B0503020204020204" charset="-122"/>
            </a:endParaRPr>
          </a:p>
        </p:txBody>
      </p:sp>
      <p:sp>
        <p:nvSpPr>
          <p:cNvPr id="2" name="标题 1"/>
          <p:cNvSpPr/>
          <p:nvPr>
            <p:ph type="title"/>
          </p:nvPr>
        </p:nvSpPr>
        <p:spPr>
          <a:xfrm>
            <a:off x="457200" y="260668"/>
            <a:ext cx="8229600" cy="1143000"/>
          </a:xfrm>
        </p:spPr>
        <p:txBody>
          <a:bodyPr/>
          <a:p>
            <a:r>
              <a:rPr lang="en-US" altLang="zh-CN">
                <a:solidFill>
                  <a:srgbClr val="FF0000"/>
                </a:solidFill>
                <a:latin typeface="微软雅黑" panose="020B0503020204020204" charset="-122"/>
                <a:ea typeface="微软雅黑" panose="020B0503020204020204" charset="-122"/>
              </a:rPr>
              <a:t>0/1</a:t>
            </a:r>
            <a:r>
              <a:rPr lang="zh-CN" altLang="en-US">
                <a:solidFill>
                  <a:srgbClr val="FF0000"/>
                </a:solidFill>
                <a:latin typeface="微软雅黑" panose="020B0503020204020204" charset="-122"/>
                <a:ea typeface="微软雅黑" panose="020B0503020204020204" charset="-122"/>
              </a:rPr>
              <a:t>背包问题—增肥</a:t>
            </a:r>
            <a:r>
              <a:rPr lang="zh-CN" altLang="en-US">
                <a:solidFill>
                  <a:srgbClr val="FF0000"/>
                </a:solidFill>
                <a:latin typeface="微软雅黑" panose="020B0503020204020204" charset="-122"/>
                <a:ea typeface="微软雅黑" panose="020B0503020204020204" charset="-122"/>
              </a:rPr>
              <a:t>计划</a:t>
            </a:r>
            <a:endParaRPr lang="zh-CN" altLang="en-US">
              <a:solidFill>
                <a:srgbClr val="FF0000"/>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内容占位符 2"/>
          <p:cNvSpPr>
            <a:spLocks noGrp="1" noChangeArrowheads="1"/>
          </p:cNvSpPr>
          <p:nvPr>
            <p:ph idx="4294967295"/>
          </p:nvPr>
        </p:nvSpPr>
        <p:spPr>
          <a:xfrm>
            <a:off x="231775" y="1376680"/>
            <a:ext cx="8536940" cy="4641850"/>
          </a:xfrm>
        </p:spPr>
        <p:txBody>
          <a:bodyPr>
            <a:normAutofit/>
          </a:bodyPr>
          <a:lstStyle/>
          <a:p>
            <a:pPr marL="342900" lvl="1" indent="-342900">
              <a:lnSpc>
                <a:spcPct val="150000"/>
              </a:lnSpc>
              <a:spcBef>
                <a:spcPts val="0"/>
              </a:spcBef>
              <a:spcAft>
                <a:spcPts val="0"/>
              </a:spcAft>
              <a:buFont typeface="Wingdings" panose="05000000000000000000" charset="0"/>
              <a:buChar char=""/>
            </a:pP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核心思想——状态转移方程</a:t>
            </a:r>
            <a:endParaRPr lang="zh-CN" altLang="en-US" sz="2400" b="1" dirty="0">
              <a:solidFill>
                <a:srgbClr val="FF0000"/>
              </a:solidFill>
              <a:latin typeface="微软雅黑" panose="020B0503020204020204" charset="-122"/>
              <a:ea typeface="微软雅黑" panose="020B0503020204020204" charset="-122"/>
              <a:cs typeface="微软雅黑" panose="020B0503020204020204" charset="-122"/>
            </a:endParaRPr>
          </a:p>
          <a:p>
            <a:pPr marL="742950" lvl="2" indent="-342900">
              <a:lnSpc>
                <a:spcPct val="150000"/>
              </a:lnSpc>
              <a:spcBef>
                <a:spcPts val="0"/>
              </a:spcBef>
              <a:spcAft>
                <a:spcPts val="0"/>
              </a:spcAft>
              <a:buFont typeface="Wingdings" panose="05000000000000000000" charset="0"/>
              <a:buChar char=""/>
            </a:pPr>
            <a:r>
              <a:rPr lang="zh-CN" altLang="en-US" sz="2000" dirty="0">
                <a:solidFill>
                  <a:srgbClr val="000000"/>
                </a:solidFill>
                <a:latin typeface="微软雅黑" panose="020B0503020204020204" charset="-122"/>
                <a:ea typeface="微软雅黑" panose="020B0503020204020204" charset="-122"/>
                <a:cs typeface="微软雅黑" panose="020B0503020204020204" charset="-122"/>
              </a:rPr>
              <a:t>描述状态之间的关系，类似于递归公式或者搜索中的状态转移。</a:t>
            </a:r>
            <a:endParaRPr lang="zh-CN" altLang="en-US" sz="2000" dirty="0">
              <a:solidFill>
                <a:srgbClr val="000000"/>
              </a:solidFill>
              <a:latin typeface="微软雅黑" panose="020B0503020204020204" charset="-122"/>
              <a:ea typeface="微软雅黑" panose="020B0503020204020204" charset="-122"/>
              <a:cs typeface="微软雅黑" panose="020B0503020204020204" charset="-122"/>
            </a:endParaRPr>
          </a:p>
          <a:p>
            <a:pPr marL="742950" lvl="2" indent="-342900">
              <a:lnSpc>
                <a:spcPct val="150000"/>
              </a:lnSpc>
              <a:spcBef>
                <a:spcPts val="0"/>
              </a:spcBef>
              <a:spcAft>
                <a:spcPts val="0"/>
              </a:spcAft>
              <a:buFont typeface="Wingdings" panose="05000000000000000000" charset="0"/>
              <a:buChar char=""/>
            </a:pPr>
            <a:r>
              <a:rPr lang="zh-CN" altLang="en-US" sz="2000" dirty="0">
                <a:solidFill>
                  <a:srgbClr val="000000"/>
                </a:solidFill>
                <a:latin typeface="微软雅黑" panose="020B0503020204020204" charset="-122"/>
                <a:ea typeface="微软雅黑" panose="020B0503020204020204" charset="-122"/>
                <a:cs typeface="微软雅黑" panose="020B0503020204020204" charset="-122"/>
              </a:rPr>
              <a:t>一般形式为：F[状态A] = min</a:t>
            </a:r>
            <a:r>
              <a:rPr lang="en-US" altLang="zh-CN" sz="2000" dirty="0">
                <a:solidFill>
                  <a:srgbClr val="000000"/>
                </a:solidFill>
                <a:latin typeface="微软雅黑" panose="020B0503020204020204" charset="-122"/>
                <a:ea typeface="微软雅黑" panose="020B0503020204020204" charset="-122"/>
                <a:cs typeface="微软雅黑" panose="020B0503020204020204" charset="-122"/>
              </a:rPr>
              <a:t>/max</a:t>
            </a:r>
            <a:r>
              <a:rPr lang="zh-CN" altLang="en-US" sz="2000" dirty="0">
                <a:solidFill>
                  <a:srgbClr val="000000"/>
                </a:solidFill>
                <a:latin typeface="微软雅黑" panose="020B0503020204020204" charset="-122"/>
                <a:ea typeface="微软雅黑" panose="020B0503020204020204" charset="-122"/>
                <a:cs typeface="微软雅黑" panose="020B0503020204020204" charset="-122"/>
              </a:rPr>
              <a:t> {F[状态B] + w[B</a:t>
            </a:r>
            <a:r>
              <a:rPr lang="zh-CN" altLang="en-US" sz="2000" dirty="0">
                <a:solidFill>
                  <a:srgbClr val="000000"/>
                </a:solidFill>
                <a:latin typeface="微软雅黑" panose="020B0503020204020204" charset="-122"/>
                <a:ea typeface="微软雅黑" panose="020B0503020204020204" charset="-122"/>
                <a:cs typeface="微软雅黑" panose="020B0503020204020204" charset="-122"/>
                <a:sym typeface="Wingdings" panose="05000000000000000000" charset="0"/>
              </a:rPr>
              <a:t>A]}</a:t>
            </a:r>
            <a:endParaRPr lang="zh-CN" altLang="en-US" sz="2000" dirty="0">
              <a:solidFill>
                <a:srgbClr val="000000"/>
              </a:solidFill>
              <a:latin typeface="微软雅黑" panose="020B0503020204020204" charset="-122"/>
              <a:ea typeface="微软雅黑" panose="020B0503020204020204" charset="-122"/>
              <a:cs typeface="微软雅黑" panose="020B0503020204020204" charset="-122"/>
              <a:sym typeface="Wingdings" panose="05000000000000000000" charset="0"/>
            </a:endParaRPr>
          </a:p>
          <a:p>
            <a:pPr marL="742950" lvl="2" indent="-342900">
              <a:lnSpc>
                <a:spcPct val="150000"/>
              </a:lnSpc>
              <a:spcBef>
                <a:spcPts val="0"/>
              </a:spcBef>
              <a:spcAft>
                <a:spcPts val="0"/>
              </a:spcAft>
              <a:buFont typeface="Wingdings" panose="05000000000000000000" charset="0"/>
              <a:buChar char=""/>
            </a:pPr>
            <a:r>
              <a:rPr lang="zh-CN" altLang="en-US" sz="2000" dirty="0">
                <a:solidFill>
                  <a:srgbClr val="000000"/>
                </a:solidFill>
                <a:latin typeface="微软雅黑" panose="020B0503020204020204" charset="-122"/>
                <a:ea typeface="微软雅黑" panose="020B0503020204020204" charset="-122"/>
                <a:cs typeface="微软雅黑" panose="020B0503020204020204" charset="-122"/>
                <a:sym typeface="Wingdings" panose="05000000000000000000" charset="0"/>
              </a:rPr>
              <a:t>实现的方法：递推（顺推、倒推——</a:t>
            </a:r>
            <a:r>
              <a:rPr lang="en-US" altLang="zh-CN" sz="2000" b="1" smtClean="0">
                <a:latin typeface="微软雅黑" panose="020B0503020204020204" charset="-122"/>
                <a:ea typeface="微软雅黑" panose="020B0503020204020204" charset="-122"/>
                <a:cs typeface="微软雅黑" panose="020B0503020204020204" charset="-122"/>
                <a:sym typeface="+mn-ea"/>
              </a:rPr>
              <a:t> </a:t>
            </a:r>
            <a:r>
              <a:rPr lang="en-US" altLang="zh-CN" sz="2000" smtClean="0">
                <a:latin typeface="微软雅黑" panose="020B0503020204020204" charset="-122"/>
                <a:ea typeface="微软雅黑" panose="020B0503020204020204" charset="-122"/>
                <a:cs typeface="微软雅黑" panose="020B0503020204020204" charset="-122"/>
                <a:sym typeface="+mn-ea"/>
              </a:rPr>
              <a:t>设</a:t>
            </a:r>
            <a:r>
              <a:rPr lang="en-US" altLang="zh-CN" sz="2000" smtClean="0">
                <a:solidFill>
                  <a:schemeClr val="tx1"/>
                </a:solidFill>
                <a:latin typeface="微软雅黑" panose="020B0503020204020204" charset="-122"/>
                <a:ea typeface="微软雅黑" panose="020B0503020204020204" charset="-122"/>
                <a:cs typeface="微软雅黑" panose="020B0503020204020204" charset="-122"/>
                <a:sym typeface="+mn-ea"/>
              </a:rPr>
              <a:t>dis[</a:t>
            </a:r>
            <a:r>
              <a:rPr lang="en-US" altLang="zh-CN" sz="2000" b="1" smtClean="0">
                <a:solidFill>
                  <a:schemeClr val="tx1"/>
                </a:solidFill>
                <a:latin typeface="微软雅黑" panose="020B0503020204020204" charset="-122"/>
                <a:ea typeface="微软雅黑" panose="020B0503020204020204" charset="-122"/>
                <a:cs typeface="微软雅黑" panose="020B0503020204020204" charset="-122"/>
                <a:sym typeface="+mn-ea"/>
              </a:rPr>
              <a:t>i</a:t>
            </a:r>
            <a:r>
              <a:rPr lang="en-US" altLang="zh-CN" sz="2000" smtClean="0">
                <a:solidFill>
                  <a:schemeClr val="tx1"/>
                </a:solidFill>
                <a:latin typeface="微软雅黑" panose="020B0503020204020204" charset="-122"/>
                <a:ea typeface="微软雅黑" panose="020B0503020204020204" charset="-122"/>
                <a:cs typeface="微软雅黑" panose="020B0503020204020204" charset="-122"/>
                <a:sym typeface="+mn-ea"/>
              </a:rPr>
              <a:t>]</a:t>
            </a:r>
            <a:r>
              <a:rPr lang="en-US" altLang="zh-CN" sz="2000" smtClean="0">
                <a:latin typeface="微软雅黑" panose="020B0503020204020204" charset="-122"/>
                <a:ea typeface="微软雅黑" panose="020B0503020204020204" charset="-122"/>
                <a:cs typeface="微软雅黑" panose="020B0503020204020204" charset="-122"/>
                <a:sym typeface="+mn-ea"/>
              </a:rPr>
              <a:t>表示</a:t>
            </a:r>
            <a:r>
              <a:rPr lang="zh-CN" altLang="en-US" sz="2000" smtClean="0">
                <a:latin typeface="微软雅黑" panose="020B0503020204020204" charset="-122"/>
                <a:ea typeface="微软雅黑" panose="020B0503020204020204" charset="-122"/>
                <a:cs typeface="微软雅黑" panose="020B0503020204020204" charset="-122"/>
                <a:sym typeface="+mn-ea"/>
              </a:rPr>
              <a:t>顶</a:t>
            </a:r>
            <a:r>
              <a:rPr lang="zh-CN" altLang="zh-CN" sz="2000" smtClean="0">
                <a:latin typeface="微软雅黑" panose="020B0503020204020204" charset="-122"/>
                <a:ea typeface="微软雅黑" panose="020B0503020204020204" charset="-122"/>
                <a:cs typeface="微软雅黑" panose="020B0503020204020204" charset="-122"/>
                <a:sym typeface="+mn-ea"/>
              </a:rPr>
              <a:t>点</a:t>
            </a:r>
            <a:r>
              <a:rPr lang="en-US" altLang="zh-CN" sz="2000" smtClean="0">
                <a:latin typeface="微软雅黑" panose="020B0503020204020204" charset="-122"/>
                <a:ea typeface="微软雅黑" panose="020B0503020204020204" charset="-122"/>
                <a:cs typeface="微软雅黑" panose="020B0503020204020204" charset="-122"/>
                <a:sym typeface="+mn-ea"/>
              </a:rPr>
              <a:t> i 到</a:t>
            </a:r>
            <a:r>
              <a:rPr lang="zh-CN" altLang="en-US" sz="2000" smtClean="0">
                <a:latin typeface="微软雅黑" panose="020B0503020204020204" charset="-122"/>
                <a:ea typeface="微软雅黑" panose="020B0503020204020204" charset="-122"/>
                <a:cs typeface="微软雅黑" panose="020B0503020204020204" charset="-122"/>
                <a:sym typeface="+mn-ea"/>
              </a:rPr>
              <a:t>顶</a:t>
            </a:r>
            <a:r>
              <a:rPr lang="zh-CN" altLang="zh-CN" sz="2000" smtClean="0">
                <a:latin typeface="微软雅黑" panose="020B0503020204020204" charset="-122"/>
                <a:ea typeface="微软雅黑" panose="020B0503020204020204" charset="-122"/>
                <a:cs typeface="微软雅黑" panose="020B0503020204020204" charset="-122"/>
                <a:sym typeface="+mn-ea"/>
              </a:rPr>
              <a:t>点</a:t>
            </a:r>
            <a:r>
              <a:rPr lang="en-US" altLang="zh-CN" sz="2000" smtClean="0">
                <a:latin typeface="微软雅黑" panose="020B0503020204020204" charset="-122"/>
                <a:ea typeface="微软雅黑" panose="020B0503020204020204" charset="-122"/>
                <a:cs typeface="微软雅黑" panose="020B0503020204020204" charset="-122"/>
                <a:sym typeface="+mn-ea"/>
              </a:rPr>
              <a:t>n的最短</a:t>
            </a:r>
            <a:r>
              <a:rPr lang="zh-CN" altLang="en-US" sz="2000" smtClean="0">
                <a:latin typeface="微软雅黑" panose="020B0503020204020204" charset="-122"/>
                <a:ea typeface="微软雅黑" panose="020B0503020204020204" charset="-122"/>
                <a:cs typeface="微软雅黑" panose="020B0503020204020204" charset="-122"/>
                <a:sym typeface="+mn-ea"/>
              </a:rPr>
              <a:t>距离</a:t>
            </a:r>
            <a:r>
              <a:rPr lang="zh-CN" altLang="en-US" sz="2000" dirty="0">
                <a:solidFill>
                  <a:srgbClr val="000000"/>
                </a:solidFill>
                <a:latin typeface="微软雅黑" panose="020B0503020204020204" charset="-122"/>
                <a:ea typeface="微软雅黑" panose="020B0503020204020204" charset="-122"/>
                <a:cs typeface="微软雅黑" panose="020B0503020204020204" charset="-122"/>
                <a:sym typeface="Wingdings" panose="05000000000000000000" charset="0"/>
              </a:rPr>
              <a:t>），目的是为了得到一个最优解。</a:t>
            </a:r>
            <a:endParaRPr lang="zh-CN" altLang="en-US" sz="2000" dirty="0">
              <a:solidFill>
                <a:srgbClr val="000000"/>
              </a:solidFill>
              <a:latin typeface="微软雅黑" panose="020B0503020204020204" charset="-122"/>
              <a:ea typeface="微软雅黑" panose="020B0503020204020204" charset="-122"/>
              <a:cs typeface="微软雅黑" panose="020B0503020204020204" charset="-122"/>
              <a:sym typeface="Wingdings" panose="05000000000000000000" charset="0"/>
            </a:endParaRPr>
          </a:p>
          <a:p>
            <a:pPr marL="742950" lvl="2" indent="-342900">
              <a:lnSpc>
                <a:spcPct val="150000"/>
              </a:lnSpc>
              <a:spcBef>
                <a:spcPts val="0"/>
              </a:spcBef>
              <a:spcAft>
                <a:spcPts val="0"/>
              </a:spcAft>
              <a:buFont typeface="Wingdings" panose="05000000000000000000" charset="0"/>
              <a:buChar char=""/>
            </a:pPr>
            <a:r>
              <a:rPr lang="zh-CN" altLang="en-US" sz="2000" dirty="0">
                <a:solidFill>
                  <a:srgbClr val="000000"/>
                </a:solidFill>
                <a:latin typeface="微软雅黑" panose="020B0503020204020204" charset="-122"/>
                <a:ea typeface="微软雅黑" panose="020B0503020204020204" charset="-122"/>
                <a:cs typeface="微软雅黑" panose="020B0503020204020204" charset="-122"/>
                <a:sym typeface="Wingdings" panose="05000000000000000000" charset="0"/>
              </a:rPr>
              <a:t>阶段性：动态规划处理的问题称为多阶段决策问题，一般根据时间、顺序、过程等划分阶段，决定了求值的顺序。</a:t>
            </a:r>
            <a:endParaRPr lang="zh-CN" altLang="en-US" sz="2000" dirty="0">
              <a:solidFill>
                <a:srgbClr val="000000"/>
              </a:solidFill>
              <a:latin typeface="微软雅黑" panose="020B0503020204020204" charset="-122"/>
              <a:ea typeface="微软雅黑" panose="020B0503020204020204" charset="-122"/>
              <a:cs typeface="微软雅黑" panose="020B0503020204020204" charset="-122"/>
              <a:sym typeface="Wingdings" panose="05000000000000000000" charset="0"/>
            </a:endParaRPr>
          </a:p>
          <a:p>
            <a:pPr marL="742950" lvl="2" indent="-342900">
              <a:lnSpc>
                <a:spcPct val="150000"/>
              </a:lnSpc>
              <a:spcBef>
                <a:spcPts val="0"/>
              </a:spcBef>
              <a:spcAft>
                <a:spcPts val="0"/>
              </a:spcAft>
              <a:buFont typeface="Wingdings" panose="05000000000000000000" charset="0"/>
              <a:buChar char=""/>
            </a:pPr>
            <a:r>
              <a:rPr lang="zh-CN" altLang="en-US" sz="2000" dirty="0">
                <a:solidFill>
                  <a:srgbClr val="000000"/>
                </a:solidFill>
                <a:latin typeface="微软雅黑" panose="020B0503020204020204" charset="-122"/>
                <a:ea typeface="微软雅黑" panose="020B0503020204020204" charset="-122"/>
                <a:cs typeface="微软雅黑" panose="020B0503020204020204" charset="-122"/>
                <a:sym typeface="Wingdings" panose="05000000000000000000" charset="0"/>
              </a:rPr>
              <a:t>决策：根据转移方程在每个阶段做出一个合理选择，从一个最优状态转移到另一个最优状态。</a:t>
            </a:r>
            <a:endParaRPr lang="zh-CN" altLang="en-US" sz="2000" dirty="0">
              <a:solidFill>
                <a:srgbClr val="000000"/>
              </a:solidFill>
              <a:latin typeface="微软雅黑" panose="020B0503020204020204" charset="-122"/>
              <a:ea typeface="微软雅黑" panose="020B0503020204020204" charset="-122"/>
              <a:cs typeface="微软雅黑" panose="020B0503020204020204" charset="-122"/>
              <a:sym typeface="Wingdings" panose="05000000000000000000" charset="0"/>
            </a:endParaRPr>
          </a:p>
          <a:p>
            <a:pPr marL="742950" lvl="2" indent="-342900">
              <a:lnSpc>
                <a:spcPct val="120000"/>
              </a:lnSpc>
              <a:spcBef>
                <a:spcPct val="0"/>
              </a:spcBef>
              <a:buFont typeface="Wingdings" panose="05000000000000000000" charset="0"/>
              <a:buChar char=""/>
            </a:pPr>
            <a:endParaRPr lang="zh-CN" altLang="en-US" sz="2000" dirty="0">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6146" name="标题 1"/>
          <p:cNvSpPr>
            <a:spLocks noGrp="1" noChangeArrowheads="1"/>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indent="0"/>
            <a:r>
              <a:rPr lang="zh-CN" altLang="en-US" dirty="0" smtClean="0">
                <a:latin typeface="华文琥珀" panose="02010800040101010101" charset="-122"/>
                <a:ea typeface="华文琥珀" panose="02010800040101010101" charset="-122"/>
              </a:rPr>
              <a:t>动态规划算法的基本思想</a:t>
            </a:r>
            <a:endParaRPr lang="zh-CN" altLang="en-US" dirty="0">
              <a:latin typeface="华文琥珀" panose="02010800040101010101" charset="-122"/>
              <a:ea typeface="华文琥珀" panose="02010800040101010101" charset="-122"/>
            </a:endParaRPr>
          </a:p>
        </p:txBody>
      </p:sp>
    </p:spTree>
  </p:cSld>
  <p:clrMapOvr>
    <a:masterClrMapping/>
  </p:clrMapOvr>
  <p:transition spd="med">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noChangeArrowheads="1"/>
          </p:cNvSpPr>
          <p:nvPr>
            <p:ph type="title" idx="4294967295"/>
          </p:nvPr>
        </p:nvSpPr>
        <p:spPr>
          <a:xfrm>
            <a:off x="467360" y="2348548"/>
            <a:ext cx="8229600" cy="1143000"/>
          </a:xfrm>
        </p:spPr>
        <p:txBody>
          <a:bodyPr>
            <a:normAutofit/>
          </a:bodyPr>
          <a:lstStyle/>
          <a:p>
            <a:pPr marL="0" indent="0"/>
            <a:r>
              <a:rPr lang="zh-CN" altLang="en-US" dirty="0" smtClean="0">
                <a:latin typeface="华文琥珀" panose="02010800040101010101" charset="-122"/>
                <a:ea typeface="华文琥珀" panose="02010800040101010101" charset="-122"/>
                <a:cs typeface="华文琥珀" panose="02010800040101010101" charset="-122"/>
              </a:rPr>
              <a:t>五、模型</a:t>
            </a:r>
            <a:r>
              <a:rPr lang="en-US" altLang="zh-CN" dirty="0" smtClean="0">
                <a:latin typeface="华文琥珀" panose="02010800040101010101" charset="-122"/>
                <a:ea typeface="华文琥珀" panose="02010800040101010101" charset="-122"/>
                <a:cs typeface="华文琥珀" panose="02010800040101010101" charset="-122"/>
              </a:rPr>
              <a:t>4</a:t>
            </a:r>
            <a:r>
              <a:rPr lang="zh-CN" altLang="en-US" dirty="0" smtClean="0">
                <a:latin typeface="华文琥珀" panose="02010800040101010101" charset="-122"/>
                <a:ea typeface="华文琥珀" panose="02010800040101010101" charset="-122"/>
                <a:cs typeface="华文琥珀" panose="02010800040101010101" charset="-122"/>
              </a:rPr>
              <a:t>—区间</a:t>
            </a:r>
            <a:r>
              <a:rPr lang="zh-CN" altLang="en-US" dirty="0" smtClean="0">
                <a:latin typeface="华文琥珀" panose="02010800040101010101" charset="-122"/>
                <a:ea typeface="华文琥珀" panose="02010800040101010101" charset="-122"/>
                <a:cs typeface="华文琥珀" panose="02010800040101010101" charset="-122"/>
              </a:rPr>
              <a:t>动态规划</a:t>
            </a:r>
            <a:endParaRPr lang="zh-CN" altLang="en-US" dirty="0" smtClean="0">
              <a:latin typeface="华文琥珀" panose="02010800040101010101" charset="-122"/>
              <a:ea typeface="华文琥珀" panose="02010800040101010101" charset="-122"/>
              <a:cs typeface="华文琥珀" panose="02010800040101010101" charset="-122"/>
            </a:endParaRPr>
          </a:p>
        </p:txBody>
      </p:sp>
    </p:spTree>
  </p:cSld>
  <p:clrMapOvr>
    <a:masterClrMapping/>
  </p:clrMapOvr>
  <p:transition spd="med">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8433"/>
          <p:cNvSpPr>
            <a:spLocks noGrp="1"/>
          </p:cNvSpPr>
          <p:nvPr>
            <p:ph type="title"/>
          </p:nvPr>
        </p:nvSpPr>
        <p:spPr>
          <a:xfrm>
            <a:off x="457200" y="287973"/>
            <a:ext cx="8229600" cy="1143000"/>
          </a:xfrm>
        </p:spPr>
        <p:txBody>
          <a:bodyPr anchor="ctr"/>
          <a:lstStyle/>
          <a:p>
            <a:r>
              <a:rPr lang="zh-CN" altLang="en-US" sz="4000" b="1" dirty="0" smtClean="0">
                <a:solidFill>
                  <a:srgbClr val="FF0000"/>
                </a:solidFill>
                <a:latin typeface="宋体" panose="02010600030101010101" pitchFamily="2" charset="-122"/>
              </a:rPr>
              <a:t>模型</a:t>
            </a:r>
            <a:r>
              <a:rPr lang="en-US" altLang="zh-CN" sz="4000" b="1" dirty="0" smtClean="0">
                <a:solidFill>
                  <a:srgbClr val="FF0000"/>
                </a:solidFill>
                <a:latin typeface="宋体" panose="02010600030101010101" pitchFamily="2" charset="-122"/>
              </a:rPr>
              <a:t>4</a:t>
            </a:r>
            <a:r>
              <a:rPr lang="zh-CN" altLang="en-US" sz="4000" b="1" dirty="0" smtClean="0">
                <a:solidFill>
                  <a:srgbClr val="FF0000"/>
                </a:solidFill>
                <a:latin typeface="宋体" panose="02010600030101010101" pitchFamily="2" charset="-122"/>
              </a:rPr>
              <a:t>、</a:t>
            </a:r>
            <a:r>
              <a:rPr lang="zh-CN" altLang="en-US" sz="4000" b="1" dirty="0" smtClean="0">
                <a:solidFill>
                  <a:srgbClr val="FF0000"/>
                </a:solidFill>
                <a:latin typeface="宋体" panose="02010600030101010101" pitchFamily="2" charset="-122"/>
              </a:rPr>
              <a:t>区间</a:t>
            </a:r>
            <a:r>
              <a:rPr lang="en-US" altLang="zh-CN" sz="4000" b="1" dirty="0" smtClean="0">
                <a:solidFill>
                  <a:srgbClr val="FF0000"/>
                </a:solidFill>
                <a:latin typeface="宋体" panose="02010600030101010101" pitchFamily="2" charset="-122"/>
              </a:rPr>
              <a:t>DP—</a:t>
            </a:r>
            <a:r>
              <a:rPr lang="zh-CN" altLang="en-US" sz="4000" b="1" dirty="0" smtClean="0">
                <a:solidFill>
                  <a:srgbClr val="FF0000"/>
                </a:solidFill>
                <a:latin typeface="宋体" panose="02010600030101010101" pitchFamily="2" charset="-122"/>
              </a:rPr>
              <a:t>乘积最大</a:t>
            </a:r>
            <a:endParaRPr lang="zh-CN" altLang="en-US" sz="4000" b="1" dirty="0">
              <a:solidFill>
                <a:srgbClr val="FF0000"/>
              </a:solidFill>
            </a:endParaRPr>
          </a:p>
        </p:txBody>
      </p:sp>
      <p:pic>
        <p:nvPicPr>
          <p:cNvPr id="3" name="图片 2"/>
          <p:cNvPicPr>
            <a:picLocks noChangeAspect="1"/>
          </p:cNvPicPr>
          <p:nvPr/>
        </p:nvPicPr>
        <p:blipFill>
          <a:blip r:embed="rId1"/>
          <a:stretch>
            <a:fillRect/>
          </a:stretch>
        </p:blipFill>
        <p:spPr>
          <a:xfrm>
            <a:off x="504056" y="1412776"/>
            <a:ext cx="7812360" cy="5328592"/>
          </a:xfrm>
          <a:prstGeom prst="rect">
            <a:avLst/>
          </a:prstGeom>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8433"/>
          <p:cNvSpPr>
            <a:spLocks noGrp="1"/>
          </p:cNvSpPr>
          <p:nvPr>
            <p:ph type="title"/>
          </p:nvPr>
        </p:nvSpPr>
        <p:spPr>
          <a:xfrm>
            <a:off x="457200" y="287973"/>
            <a:ext cx="8229600" cy="1143000"/>
          </a:xfrm>
        </p:spPr>
        <p:txBody>
          <a:bodyPr anchor="ctr"/>
          <a:lstStyle/>
          <a:p>
            <a:r>
              <a:rPr lang="zh-CN" altLang="en-US" sz="4000" b="1" dirty="0" smtClean="0">
                <a:solidFill>
                  <a:srgbClr val="FF0000"/>
                </a:solidFill>
                <a:latin typeface="宋体" panose="02010600030101010101" pitchFamily="2" charset="-122"/>
              </a:rPr>
              <a:t>例</a:t>
            </a:r>
            <a:r>
              <a:rPr lang="en-US" altLang="zh-CN" sz="4000" b="1" dirty="0" smtClean="0">
                <a:solidFill>
                  <a:srgbClr val="FF0000"/>
                </a:solidFill>
                <a:latin typeface="宋体" panose="02010600030101010101" pitchFamily="2" charset="-122"/>
              </a:rPr>
              <a:t>4</a:t>
            </a:r>
            <a:r>
              <a:rPr lang="zh-CN" altLang="en-US" sz="4000" b="1" dirty="0" smtClean="0">
                <a:solidFill>
                  <a:srgbClr val="FF0000"/>
                </a:solidFill>
                <a:latin typeface="宋体" panose="02010600030101010101" pitchFamily="2" charset="-122"/>
              </a:rPr>
              <a:t>、</a:t>
            </a:r>
            <a:r>
              <a:rPr lang="zh-CN" altLang="en-US" sz="4000" b="1" dirty="0" smtClean="0">
                <a:solidFill>
                  <a:srgbClr val="FF0000"/>
                </a:solidFill>
                <a:latin typeface="宋体" panose="02010600030101010101" pitchFamily="2" charset="-122"/>
              </a:rPr>
              <a:t>区间</a:t>
            </a:r>
            <a:r>
              <a:rPr lang="en-US" altLang="zh-CN" sz="4000" b="1" dirty="0" smtClean="0">
                <a:solidFill>
                  <a:srgbClr val="FF0000"/>
                </a:solidFill>
                <a:latin typeface="宋体" panose="02010600030101010101" pitchFamily="2" charset="-122"/>
              </a:rPr>
              <a:t>DP——</a:t>
            </a:r>
            <a:r>
              <a:rPr lang="zh-CN" altLang="en-US" sz="4000" b="1" dirty="0" smtClean="0">
                <a:solidFill>
                  <a:srgbClr val="FF0000"/>
                </a:solidFill>
                <a:latin typeface="宋体" panose="02010600030101010101" pitchFamily="2" charset="-122"/>
              </a:rPr>
              <a:t>乘积最大</a:t>
            </a:r>
            <a:endParaRPr lang="zh-CN" altLang="en-US" sz="4000" b="1" dirty="0">
              <a:solidFill>
                <a:srgbClr val="FF0000"/>
              </a:solidFill>
            </a:endParaRPr>
          </a:p>
        </p:txBody>
      </p:sp>
      <p:pic>
        <p:nvPicPr>
          <p:cNvPr id="2" name="图片 1"/>
          <p:cNvPicPr>
            <a:picLocks noChangeAspect="1"/>
          </p:cNvPicPr>
          <p:nvPr/>
        </p:nvPicPr>
        <p:blipFill>
          <a:blip r:embed="rId1"/>
          <a:stretch>
            <a:fillRect/>
          </a:stretch>
        </p:blipFill>
        <p:spPr>
          <a:xfrm>
            <a:off x="216024" y="1412776"/>
            <a:ext cx="8748464" cy="5284659"/>
          </a:xfrm>
          <a:prstGeom prst="rect">
            <a:avLst/>
          </a:prstGeom>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8433"/>
          <p:cNvSpPr>
            <a:spLocks noGrp="1"/>
          </p:cNvSpPr>
          <p:nvPr>
            <p:ph type="title"/>
          </p:nvPr>
        </p:nvSpPr>
        <p:spPr>
          <a:xfrm>
            <a:off x="457200" y="287973"/>
            <a:ext cx="8229600" cy="1143000"/>
          </a:xfrm>
        </p:spPr>
        <p:txBody>
          <a:bodyPr anchor="ctr"/>
          <a:lstStyle/>
          <a:p>
            <a:r>
              <a:rPr lang="zh-CN" altLang="en-US" sz="4000" b="1" dirty="0" smtClean="0">
                <a:solidFill>
                  <a:srgbClr val="FF0000"/>
                </a:solidFill>
                <a:latin typeface="宋体" panose="02010600030101010101" pitchFamily="2" charset="-122"/>
              </a:rPr>
              <a:t>例</a:t>
            </a:r>
            <a:r>
              <a:rPr lang="en-US" altLang="zh-CN" sz="4000" b="1" dirty="0" smtClean="0">
                <a:solidFill>
                  <a:srgbClr val="FF0000"/>
                </a:solidFill>
                <a:latin typeface="宋体" panose="02010600030101010101" pitchFamily="2" charset="-122"/>
              </a:rPr>
              <a:t>4</a:t>
            </a:r>
            <a:r>
              <a:rPr lang="zh-CN" altLang="en-US" sz="4000" b="1" dirty="0" smtClean="0">
                <a:solidFill>
                  <a:srgbClr val="FF0000"/>
                </a:solidFill>
                <a:latin typeface="宋体" panose="02010600030101010101" pitchFamily="2" charset="-122"/>
              </a:rPr>
              <a:t>、</a:t>
            </a:r>
            <a:r>
              <a:rPr lang="zh-CN" altLang="en-US" sz="4000" b="1" dirty="0" smtClean="0">
                <a:solidFill>
                  <a:srgbClr val="FF0000"/>
                </a:solidFill>
                <a:latin typeface="宋体" panose="02010600030101010101" pitchFamily="2" charset="-122"/>
              </a:rPr>
              <a:t>区间</a:t>
            </a:r>
            <a:r>
              <a:rPr lang="en-US" altLang="zh-CN" sz="4000" b="1" dirty="0" smtClean="0">
                <a:solidFill>
                  <a:srgbClr val="FF0000"/>
                </a:solidFill>
                <a:latin typeface="宋体" panose="02010600030101010101" pitchFamily="2" charset="-122"/>
              </a:rPr>
              <a:t>DP——</a:t>
            </a:r>
            <a:r>
              <a:rPr lang="zh-CN" altLang="en-US" sz="4000" b="1" dirty="0" smtClean="0">
                <a:solidFill>
                  <a:srgbClr val="FF0000"/>
                </a:solidFill>
                <a:latin typeface="宋体" panose="02010600030101010101" pitchFamily="2" charset="-122"/>
              </a:rPr>
              <a:t>乘积最大</a:t>
            </a:r>
            <a:endParaRPr lang="zh-CN" altLang="en-US" sz="4000" b="1" dirty="0">
              <a:solidFill>
                <a:srgbClr val="FF0000"/>
              </a:solidFill>
            </a:endParaRPr>
          </a:p>
        </p:txBody>
      </p:sp>
      <p:pic>
        <p:nvPicPr>
          <p:cNvPr id="2" name="图片 1"/>
          <p:cNvPicPr>
            <a:picLocks noChangeAspect="1"/>
          </p:cNvPicPr>
          <p:nvPr/>
        </p:nvPicPr>
        <p:blipFill>
          <a:blip r:embed="rId1"/>
          <a:stretch>
            <a:fillRect/>
          </a:stretch>
        </p:blipFill>
        <p:spPr>
          <a:xfrm>
            <a:off x="683568" y="1484784"/>
            <a:ext cx="7930976" cy="5176704"/>
          </a:xfrm>
          <a:prstGeom prst="rect">
            <a:avLst/>
          </a:prstGeom>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8433"/>
          <p:cNvSpPr>
            <a:spLocks noGrp="1"/>
          </p:cNvSpPr>
          <p:nvPr>
            <p:ph type="title"/>
          </p:nvPr>
        </p:nvSpPr>
        <p:spPr>
          <a:xfrm>
            <a:off x="457200" y="287973"/>
            <a:ext cx="8229600" cy="1143000"/>
          </a:xfrm>
        </p:spPr>
        <p:txBody>
          <a:bodyPr anchor="ctr"/>
          <a:lstStyle/>
          <a:p>
            <a:r>
              <a:rPr lang="zh-CN" altLang="en-US" sz="4000" b="1" dirty="0" smtClean="0">
                <a:solidFill>
                  <a:srgbClr val="FF0000"/>
                </a:solidFill>
                <a:latin typeface="宋体" panose="02010600030101010101" pitchFamily="2" charset="-122"/>
              </a:rPr>
              <a:t>例</a:t>
            </a:r>
            <a:r>
              <a:rPr lang="en-US" altLang="zh-CN" sz="4000" b="1" dirty="0" smtClean="0">
                <a:solidFill>
                  <a:srgbClr val="FF0000"/>
                </a:solidFill>
                <a:latin typeface="宋体" panose="02010600030101010101" pitchFamily="2" charset="-122"/>
              </a:rPr>
              <a:t>4</a:t>
            </a:r>
            <a:r>
              <a:rPr lang="zh-CN" altLang="en-US" sz="4000" b="1" dirty="0" smtClean="0">
                <a:solidFill>
                  <a:srgbClr val="FF0000"/>
                </a:solidFill>
                <a:latin typeface="宋体" panose="02010600030101010101" pitchFamily="2" charset="-122"/>
              </a:rPr>
              <a:t>、</a:t>
            </a:r>
            <a:r>
              <a:rPr lang="zh-CN" altLang="en-US" sz="4000" b="1" dirty="0" smtClean="0">
                <a:solidFill>
                  <a:srgbClr val="FF0000"/>
                </a:solidFill>
                <a:latin typeface="宋体" panose="02010600030101010101" pitchFamily="2" charset="-122"/>
              </a:rPr>
              <a:t>区间</a:t>
            </a:r>
            <a:r>
              <a:rPr lang="en-US" altLang="zh-CN" sz="4000" b="1" dirty="0" smtClean="0">
                <a:solidFill>
                  <a:srgbClr val="FF0000"/>
                </a:solidFill>
                <a:latin typeface="宋体" panose="02010600030101010101" pitchFamily="2" charset="-122"/>
              </a:rPr>
              <a:t>DP——</a:t>
            </a:r>
            <a:r>
              <a:rPr lang="zh-CN" altLang="en-US" sz="4000" b="1" dirty="0" smtClean="0">
                <a:solidFill>
                  <a:srgbClr val="FF0000"/>
                </a:solidFill>
                <a:latin typeface="宋体" panose="02010600030101010101" pitchFamily="2" charset="-122"/>
              </a:rPr>
              <a:t>乘积最大</a:t>
            </a:r>
            <a:endParaRPr lang="zh-CN" altLang="en-US" sz="4000" b="1" dirty="0">
              <a:solidFill>
                <a:srgbClr val="FF0000"/>
              </a:solidFill>
            </a:endParaRPr>
          </a:p>
        </p:txBody>
      </p:sp>
      <p:pic>
        <p:nvPicPr>
          <p:cNvPr id="2" name="图片 1"/>
          <p:cNvPicPr>
            <a:picLocks noChangeAspect="1"/>
          </p:cNvPicPr>
          <p:nvPr/>
        </p:nvPicPr>
        <p:blipFill>
          <a:blip r:embed="rId1"/>
          <a:stretch>
            <a:fillRect/>
          </a:stretch>
        </p:blipFill>
        <p:spPr>
          <a:xfrm>
            <a:off x="539552" y="1454215"/>
            <a:ext cx="8208912" cy="5287153"/>
          </a:xfrm>
          <a:prstGeom prst="rect">
            <a:avLst/>
          </a:prstGeom>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8433"/>
          <p:cNvSpPr>
            <a:spLocks noGrp="1"/>
          </p:cNvSpPr>
          <p:nvPr>
            <p:ph type="title"/>
          </p:nvPr>
        </p:nvSpPr>
        <p:spPr>
          <a:xfrm>
            <a:off x="457200" y="287973"/>
            <a:ext cx="8229600" cy="1143000"/>
          </a:xfrm>
        </p:spPr>
        <p:txBody>
          <a:bodyPr anchor="ctr"/>
          <a:lstStyle/>
          <a:p>
            <a:r>
              <a:rPr lang="zh-CN" altLang="en-US" sz="4000" b="1" dirty="0" smtClean="0">
                <a:solidFill>
                  <a:srgbClr val="FF0000"/>
                </a:solidFill>
                <a:latin typeface="宋体" panose="02010600030101010101" pitchFamily="2" charset="-122"/>
              </a:rPr>
              <a:t>例</a:t>
            </a:r>
            <a:r>
              <a:rPr lang="en-US" altLang="zh-CN" sz="4000" b="1" dirty="0" smtClean="0">
                <a:solidFill>
                  <a:srgbClr val="FF0000"/>
                </a:solidFill>
                <a:latin typeface="宋体" panose="02010600030101010101" pitchFamily="2" charset="-122"/>
              </a:rPr>
              <a:t>4</a:t>
            </a:r>
            <a:r>
              <a:rPr lang="zh-CN" altLang="en-US" sz="4000" b="1" dirty="0" smtClean="0">
                <a:solidFill>
                  <a:srgbClr val="FF0000"/>
                </a:solidFill>
                <a:latin typeface="宋体" panose="02010600030101010101" pitchFamily="2" charset="-122"/>
              </a:rPr>
              <a:t>、</a:t>
            </a:r>
            <a:r>
              <a:rPr lang="zh-CN" altLang="en-US" sz="4000" b="1" dirty="0" smtClean="0">
                <a:solidFill>
                  <a:srgbClr val="FF0000"/>
                </a:solidFill>
                <a:latin typeface="宋体" panose="02010600030101010101" pitchFamily="2" charset="-122"/>
              </a:rPr>
              <a:t>区间</a:t>
            </a:r>
            <a:r>
              <a:rPr lang="en-US" altLang="zh-CN" sz="4000" b="1" dirty="0" smtClean="0">
                <a:solidFill>
                  <a:srgbClr val="FF0000"/>
                </a:solidFill>
                <a:latin typeface="宋体" panose="02010600030101010101" pitchFamily="2" charset="-122"/>
              </a:rPr>
              <a:t>DP——</a:t>
            </a:r>
            <a:r>
              <a:rPr lang="zh-CN" altLang="en-US" sz="4000" b="1" dirty="0" smtClean="0">
                <a:solidFill>
                  <a:srgbClr val="FF0000"/>
                </a:solidFill>
                <a:latin typeface="宋体" panose="02010600030101010101" pitchFamily="2" charset="-122"/>
              </a:rPr>
              <a:t>乘积最大</a:t>
            </a:r>
            <a:endParaRPr lang="zh-CN" altLang="en-US" sz="4000" b="1" dirty="0">
              <a:solidFill>
                <a:srgbClr val="FF0000"/>
              </a:solidFill>
            </a:endParaRPr>
          </a:p>
        </p:txBody>
      </p:sp>
      <p:pic>
        <p:nvPicPr>
          <p:cNvPr id="2" name="图片 1"/>
          <p:cNvPicPr>
            <a:picLocks noChangeAspect="1"/>
          </p:cNvPicPr>
          <p:nvPr/>
        </p:nvPicPr>
        <p:blipFill>
          <a:blip r:embed="rId1"/>
          <a:stretch>
            <a:fillRect/>
          </a:stretch>
        </p:blipFill>
        <p:spPr>
          <a:xfrm>
            <a:off x="467544" y="1628800"/>
            <a:ext cx="8388424" cy="3120222"/>
          </a:xfrm>
          <a:prstGeom prst="rect">
            <a:avLst/>
          </a:prstGeom>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98957" y="1772816"/>
            <a:ext cx="7056784" cy="4320480"/>
          </a:xfrm>
        </p:spPr>
        <p:txBody>
          <a:bodyPr>
            <a:noAutofit/>
          </a:bodyPr>
          <a:lstStyle/>
          <a:p>
            <a:pPr>
              <a:lnSpc>
                <a:spcPct val="150000"/>
              </a:lnSpc>
              <a:spcBef>
                <a:spcPts val="0"/>
              </a:spcBef>
              <a:buFont typeface="Wingdings" panose="05000000000000000000" charset="0"/>
              <a:buChar char=""/>
            </a:pPr>
            <a:r>
              <a:rPr lang="zh-CN" altLang="en-US" sz="2800" dirty="0" smtClean="0">
                <a:solidFill>
                  <a:schemeClr val="tx1"/>
                </a:solidFill>
                <a:latin typeface="微软雅黑" panose="020B0503020204020204" charset="-122"/>
                <a:ea typeface="微软雅黑" panose="020B0503020204020204" charset="-122"/>
              </a:rPr>
              <a:t>讨论</a:t>
            </a:r>
            <a:r>
              <a:rPr lang="en-US" altLang="zh-CN" sz="2800" dirty="0" smtClean="0">
                <a:solidFill>
                  <a:schemeClr val="tx1"/>
                </a:solidFill>
                <a:latin typeface="微软雅黑" panose="020B0503020204020204" charset="-122"/>
                <a:ea typeface="微软雅黑" panose="020B0503020204020204" charset="-122"/>
              </a:rPr>
              <a:t>1</a:t>
            </a:r>
            <a:r>
              <a:rPr lang="zh-CN" altLang="en-US" sz="2800" dirty="0" smtClean="0">
                <a:solidFill>
                  <a:schemeClr val="tx1"/>
                </a:solidFill>
                <a:latin typeface="微软雅黑" panose="020B0503020204020204" charset="-122"/>
                <a:ea typeface="微软雅黑" panose="020B0503020204020204" charset="-122"/>
              </a:rPr>
              <a:t>——添加括号</a:t>
            </a:r>
            <a:endParaRPr lang="en-US" altLang="zh-CN" sz="2800" dirty="0" smtClean="0">
              <a:solidFill>
                <a:schemeClr val="tx1"/>
              </a:solidFill>
              <a:latin typeface="微软雅黑" panose="020B0503020204020204" charset="-122"/>
              <a:ea typeface="微软雅黑" panose="020B0503020204020204" charset="-122"/>
            </a:endParaRPr>
          </a:p>
          <a:p>
            <a:pPr>
              <a:lnSpc>
                <a:spcPct val="150000"/>
              </a:lnSpc>
              <a:spcBef>
                <a:spcPts val="0"/>
              </a:spcBef>
              <a:buFont typeface="Wingdings" panose="05000000000000000000" charset="0"/>
              <a:buChar char=""/>
            </a:pPr>
            <a:r>
              <a:rPr lang="zh-CN" altLang="en-US" sz="2800" dirty="0" smtClean="0">
                <a:solidFill>
                  <a:schemeClr val="tx1"/>
                </a:solidFill>
                <a:latin typeface="微软雅黑" panose="020B0503020204020204" charset="-122"/>
                <a:ea typeface="微软雅黑" panose="020B0503020204020204" charset="-122"/>
              </a:rPr>
              <a:t>讨论</a:t>
            </a:r>
            <a:r>
              <a:rPr lang="en-US" altLang="zh-CN" sz="2800" dirty="0" smtClean="0">
                <a:solidFill>
                  <a:schemeClr val="tx1"/>
                </a:solidFill>
                <a:latin typeface="微软雅黑" panose="020B0503020204020204" charset="-122"/>
                <a:ea typeface="微软雅黑" panose="020B0503020204020204" charset="-122"/>
              </a:rPr>
              <a:t>2</a:t>
            </a:r>
            <a:r>
              <a:rPr lang="zh-CN" altLang="en-US" sz="2800" dirty="0" smtClean="0">
                <a:solidFill>
                  <a:schemeClr val="tx1"/>
                </a:solidFill>
                <a:latin typeface="微软雅黑" panose="020B0503020204020204" charset="-122"/>
                <a:ea typeface="微软雅黑" panose="020B0503020204020204" charset="-122"/>
              </a:rPr>
              <a:t>——石子合并</a:t>
            </a:r>
            <a:endParaRPr lang="zh-CN" altLang="en-US" sz="2800" dirty="0" smtClean="0">
              <a:solidFill>
                <a:schemeClr val="tx1"/>
              </a:solidFill>
              <a:latin typeface="微软雅黑" panose="020B0503020204020204" charset="-122"/>
              <a:ea typeface="微软雅黑" panose="020B0503020204020204" charset="-122"/>
            </a:endParaRPr>
          </a:p>
        </p:txBody>
      </p:sp>
      <p:sp>
        <p:nvSpPr>
          <p:cNvPr id="2" name="标题 1"/>
          <p:cNvSpPr/>
          <p:nvPr>
            <p:ph type="title"/>
          </p:nvPr>
        </p:nvSpPr>
        <p:spPr/>
        <p:txBody>
          <a:bodyPr/>
          <a:p>
            <a:r>
              <a:rPr lang="zh-CN" altLang="en-US">
                <a:solidFill>
                  <a:srgbClr val="FF0000"/>
                </a:solidFill>
                <a:latin typeface="微软雅黑" panose="020B0503020204020204" charset="-122"/>
                <a:ea typeface="微软雅黑" panose="020B0503020204020204" charset="-122"/>
              </a:rPr>
              <a:t>区间</a:t>
            </a:r>
            <a:r>
              <a:rPr lang="en-US" altLang="zh-CN">
                <a:solidFill>
                  <a:srgbClr val="FF0000"/>
                </a:solidFill>
                <a:latin typeface="微软雅黑" panose="020B0503020204020204" charset="-122"/>
                <a:ea typeface="微软雅黑" panose="020B0503020204020204" charset="-122"/>
              </a:rPr>
              <a:t>DP</a:t>
            </a:r>
            <a:r>
              <a:rPr lang="zh-CN" altLang="en-US">
                <a:solidFill>
                  <a:srgbClr val="FF0000"/>
                </a:solidFill>
                <a:latin typeface="微软雅黑" panose="020B0503020204020204" charset="-122"/>
                <a:ea typeface="微软雅黑" panose="020B0503020204020204" charset="-122"/>
              </a:rPr>
              <a:t>应用举例</a:t>
            </a:r>
            <a:endParaRPr lang="zh-CN" altLang="en-US">
              <a:solidFill>
                <a:srgbClr val="FF0000"/>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8433"/>
          <p:cNvSpPr>
            <a:spLocks noGrp="1"/>
          </p:cNvSpPr>
          <p:nvPr>
            <p:ph type="title"/>
          </p:nvPr>
        </p:nvSpPr>
        <p:spPr>
          <a:xfrm>
            <a:off x="457200" y="287973"/>
            <a:ext cx="8229600" cy="1143000"/>
          </a:xfrm>
        </p:spPr>
        <p:txBody>
          <a:bodyPr anchor="ctr">
            <a:normAutofit/>
          </a:bodyPr>
          <a:lstStyle/>
          <a:p>
            <a:r>
              <a:rPr lang="zh-CN" altLang="en-US" sz="4000">
                <a:solidFill>
                  <a:srgbClr val="FF0000"/>
                </a:solidFill>
                <a:latin typeface="微软雅黑" panose="020B0503020204020204" charset="-122"/>
                <a:ea typeface="微软雅黑" panose="020B0503020204020204" charset="-122"/>
                <a:cs typeface="微软雅黑" panose="020B0503020204020204" charset="-122"/>
                <a:sym typeface="+mn-ea"/>
              </a:rPr>
              <a:t>区间</a:t>
            </a:r>
            <a:r>
              <a:rPr lang="en-US" altLang="zh-CN" sz="4000">
                <a:solidFill>
                  <a:srgbClr val="FF0000"/>
                </a:solidFill>
                <a:latin typeface="微软雅黑" panose="020B0503020204020204" charset="-122"/>
                <a:ea typeface="微软雅黑" panose="020B0503020204020204" charset="-122"/>
                <a:cs typeface="微软雅黑" panose="020B0503020204020204" charset="-122"/>
                <a:sym typeface="+mn-ea"/>
              </a:rPr>
              <a:t>DP</a:t>
            </a:r>
            <a:r>
              <a:rPr lang="zh-CN" altLang="en-US" sz="4000">
                <a:solidFill>
                  <a:srgbClr val="FF0000"/>
                </a:solidFill>
                <a:latin typeface="微软雅黑" panose="020B0503020204020204" charset="-122"/>
                <a:ea typeface="微软雅黑" panose="020B0503020204020204" charset="-122"/>
                <a:cs typeface="微软雅黑" panose="020B0503020204020204" charset="-122"/>
                <a:sym typeface="+mn-ea"/>
              </a:rPr>
              <a:t>应用举例</a:t>
            </a:r>
            <a:r>
              <a:rPr lang="en-US" altLang="zh-CN" sz="4000" dirty="0" smtClean="0">
                <a:solidFill>
                  <a:srgbClr val="FF0000"/>
                </a:solidFill>
                <a:latin typeface="微软雅黑" panose="020B0503020204020204" charset="-122"/>
                <a:ea typeface="微软雅黑" panose="020B0503020204020204" charset="-122"/>
                <a:cs typeface="微软雅黑" panose="020B0503020204020204" charset="-122"/>
              </a:rPr>
              <a:t>—</a:t>
            </a:r>
            <a:r>
              <a:rPr lang="zh-CN" altLang="en-US" sz="4000" dirty="0" smtClean="0">
                <a:solidFill>
                  <a:srgbClr val="FF0000"/>
                </a:solidFill>
                <a:latin typeface="微软雅黑" panose="020B0503020204020204" charset="-122"/>
                <a:ea typeface="微软雅黑" panose="020B0503020204020204" charset="-122"/>
                <a:cs typeface="微软雅黑" panose="020B0503020204020204" charset="-122"/>
              </a:rPr>
              <a:t>添加括号</a:t>
            </a:r>
            <a:endParaRPr lang="zh-CN" altLang="en-US" sz="4000" dirty="0">
              <a:solidFill>
                <a:srgbClr val="FF0000"/>
              </a:solidFill>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1"/>
          <a:stretch>
            <a:fillRect/>
          </a:stretch>
        </p:blipFill>
        <p:spPr>
          <a:xfrm>
            <a:off x="216024" y="1503555"/>
            <a:ext cx="8820472" cy="5021789"/>
          </a:xfrm>
          <a:prstGeom prst="rect">
            <a:avLst/>
          </a:prstGeom>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22279" y="1781773"/>
            <a:ext cx="8670201" cy="4239515"/>
          </a:xfrm>
          <a:prstGeom prst="rect">
            <a:avLst/>
          </a:prstGeom>
        </p:spPr>
      </p:pic>
      <p:sp>
        <p:nvSpPr>
          <p:cNvPr id="5" name="标题 4"/>
          <p:cNvSpPr>
            <a:spLocks noGrp="1"/>
          </p:cNvSpPr>
          <p:nvPr>
            <p:ph type="title"/>
          </p:nvPr>
        </p:nvSpPr>
        <p:spPr>
          <a:xfrm>
            <a:off x="457200" y="287973"/>
            <a:ext cx="8229600" cy="1143000"/>
          </a:xfrm>
        </p:spPr>
        <p:txBody>
          <a:bodyPr anchor="ctr">
            <a:normAutofit/>
          </a:bodyPr>
          <a:p>
            <a:r>
              <a:rPr lang="zh-CN" altLang="en-US" sz="4000">
                <a:solidFill>
                  <a:srgbClr val="FF0000"/>
                </a:solidFill>
                <a:latin typeface="微软雅黑" panose="020B0503020204020204" charset="-122"/>
                <a:ea typeface="微软雅黑" panose="020B0503020204020204" charset="-122"/>
                <a:cs typeface="微软雅黑" panose="020B0503020204020204" charset="-122"/>
                <a:sym typeface="+mn-ea"/>
              </a:rPr>
              <a:t>区间</a:t>
            </a:r>
            <a:r>
              <a:rPr lang="en-US" altLang="zh-CN" sz="4000">
                <a:solidFill>
                  <a:srgbClr val="FF0000"/>
                </a:solidFill>
                <a:latin typeface="微软雅黑" panose="020B0503020204020204" charset="-122"/>
                <a:ea typeface="微软雅黑" panose="020B0503020204020204" charset="-122"/>
                <a:cs typeface="微软雅黑" panose="020B0503020204020204" charset="-122"/>
                <a:sym typeface="+mn-ea"/>
              </a:rPr>
              <a:t>DP</a:t>
            </a:r>
            <a:r>
              <a:rPr lang="zh-CN" altLang="en-US" sz="4000">
                <a:solidFill>
                  <a:srgbClr val="FF0000"/>
                </a:solidFill>
                <a:latin typeface="微软雅黑" panose="020B0503020204020204" charset="-122"/>
                <a:ea typeface="微软雅黑" panose="020B0503020204020204" charset="-122"/>
                <a:cs typeface="微软雅黑" panose="020B0503020204020204" charset="-122"/>
                <a:sym typeface="+mn-ea"/>
              </a:rPr>
              <a:t>应用举例</a:t>
            </a:r>
            <a:r>
              <a:rPr lang="en-US" altLang="zh-CN" sz="4000" dirty="0" smtClean="0">
                <a:solidFill>
                  <a:srgbClr val="FF0000"/>
                </a:solidFill>
                <a:latin typeface="微软雅黑" panose="020B0503020204020204" charset="-122"/>
                <a:ea typeface="微软雅黑" panose="020B0503020204020204" charset="-122"/>
                <a:cs typeface="微软雅黑" panose="020B0503020204020204" charset="-122"/>
              </a:rPr>
              <a:t>—</a:t>
            </a:r>
            <a:r>
              <a:rPr lang="zh-CN" altLang="en-US" sz="4000" dirty="0" smtClean="0">
                <a:solidFill>
                  <a:srgbClr val="FF0000"/>
                </a:solidFill>
                <a:latin typeface="微软雅黑" panose="020B0503020204020204" charset="-122"/>
                <a:ea typeface="微软雅黑" panose="020B0503020204020204" charset="-122"/>
                <a:cs typeface="微软雅黑" panose="020B0503020204020204" charset="-122"/>
              </a:rPr>
              <a:t>添加括号</a:t>
            </a:r>
            <a:endParaRPr lang="zh-CN" altLang="en-US" sz="4000"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467544" y="1562589"/>
            <a:ext cx="8100392" cy="5178779"/>
          </a:xfrm>
          <a:prstGeom prst="rect">
            <a:avLst/>
          </a:prstGeom>
        </p:spPr>
      </p:pic>
      <p:sp>
        <p:nvSpPr>
          <p:cNvPr id="4" name="标题 3"/>
          <p:cNvSpPr>
            <a:spLocks noGrp="1"/>
          </p:cNvSpPr>
          <p:nvPr>
            <p:ph type="title"/>
          </p:nvPr>
        </p:nvSpPr>
        <p:spPr>
          <a:xfrm>
            <a:off x="457200" y="287973"/>
            <a:ext cx="8229600" cy="1143000"/>
          </a:xfrm>
        </p:spPr>
        <p:txBody>
          <a:bodyPr anchor="ctr">
            <a:normAutofit/>
          </a:bodyPr>
          <a:lstStyle/>
          <a:p>
            <a:r>
              <a:rPr lang="zh-CN" altLang="en-US" sz="4000">
                <a:solidFill>
                  <a:srgbClr val="FF0000"/>
                </a:solidFill>
                <a:latin typeface="微软雅黑" panose="020B0503020204020204" charset="-122"/>
                <a:ea typeface="微软雅黑" panose="020B0503020204020204" charset="-122"/>
                <a:cs typeface="微软雅黑" panose="020B0503020204020204" charset="-122"/>
                <a:sym typeface="+mn-ea"/>
              </a:rPr>
              <a:t>区间</a:t>
            </a:r>
            <a:r>
              <a:rPr lang="en-US" altLang="zh-CN" sz="4000">
                <a:solidFill>
                  <a:srgbClr val="FF0000"/>
                </a:solidFill>
                <a:latin typeface="微软雅黑" panose="020B0503020204020204" charset="-122"/>
                <a:ea typeface="微软雅黑" panose="020B0503020204020204" charset="-122"/>
                <a:cs typeface="微软雅黑" panose="020B0503020204020204" charset="-122"/>
                <a:sym typeface="+mn-ea"/>
              </a:rPr>
              <a:t>DP</a:t>
            </a:r>
            <a:r>
              <a:rPr lang="zh-CN" altLang="en-US" sz="4000">
                <a:solidFill>
                  <a:srgbClr val="FF0000"/>
                </a:solidFill>
                <a:latin typeface="微软雅黑" panose="020B0503020204020204" charset="-122"/>
                <a:ea typeface="微软雅黑" panose="020B0503020204020204" charset="-122"/>
                <a:cs typeface="微软雅黑" panose="020B0503020204020204" charset="-122"/>
                <a:sym typeface="+mn-ea"/>
              </a:rPr>
              <a:t>应用举例</a:t>
            </a:r>
            <a:r>
              <a:rPr lang="en-US" altLang="zh-CN" sz="4000" dirty="0" smtClean="0">
                <a:solidFill>
                  <a:srgbClr val="FF0000"/>
                </a:solidFill>
                <a:latin typeface="微软雅黑" panose="020B0503020204020204" charset="-122"/>
                <a:ea typeface="微软雅黑" panose="020B0503020204020204" charset="-122"/>
                <a:cs typeface="微软雅黑" panose="020B0503020204020204" charset="-122"/>
              </a:rPr>
              <a:t>—</a:t>
            </a:r>
            <a:r>
              <a:rPr lang="zh-CN" altLang="en-US" sz="4000" dirty="0" smtClean="0">
                <a:solidFill>
                  <a:srgbClr val="FF0000"/>
                </a:solidFill>
                <a:latin typeface="微软雅黑" panose="020B0503020204020204" charset="-122"/>
                <a:ea typeface="微软雅黑" panose="020B0503020204020204" charset="-122"/>
                <a:cs typeface="微软雅黑" panose="020B0503020204020204" charset="-122"/>
              </a:rPr>
              <a:t>添加括号</a:t>
            </a:r>
            <a:endParaRPr lang="zh-CN" altLang="en-US" sz="4000"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2"/>
          <p:cNvPicPr>
            <a:picLocks noChangeAspect="1" noChangeArrowheads="1"/>
          </p:cNvPicPr>
          <p:nvPr/>
        </p:nvPicPr>
        <p:blipFill>
          <a:blip r:embed="rId1"/>
          <a:srcRect l="17578" t="31250" r="16504" b="10156"/>
          <a:stretch>
            <a:fillRect/>
          </a:stretch>
        </p:blipFill>
        <p:spPr bwMode="auto">
          <a:xfrm>
            <a:off x="894715" y="1061085"/>
            <a:ext cx="5987415" cy="3677285"/>
          </a:xfrm>
          <a:prstGeom prst="rect">
            <a:avLst/>
          </a:prstGeom>
          <a:noFill/>
          <a:ln w="9525">
            <a:noFill/>
            <a:miter lim="800000"/>
            <a:headEnd/>
            <a:tailEnd/>
          </a:ln>
        </p:spPr>
      </p:pic>
      <p:sp>
        <p:nvSpPr>
          <p:cNvPr id="32" name="椭圆 31"/>
          <p:cNvSpPr/>
          <p:nvPr/>
        </p:nvSpPr>
        <p:spPr>
          <a:xfrm>
            <a:off x="6192520" y="2445385"/>
            <a:ext cx="565150" cy="565150"/>
          </a:xfrm>
          <a:prstGeom prst="ellipse">
            <a:avLst/>
          </a:prstGeom>
          <a:solidFill>
            <a:schemeClr val="bg1"/>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b="1">
                <a:solidFill>
                  <a:srgbClr val="FF0000"/>
                </a:solidFill>
              </a:rPr>
              <a:t>0</a:t>
            </a:r>
            <a:endParaRPr lang="en-US" altLang="zh-CN" b="1">
              <a:solidFill>
                <a:srgbClr val="FF0000"/>
              </a:solidFill>
            </a:endParaRPr>
          </a:p>
        </p:txBody>
      </p:sp>
      <p:sp>
        <p:nvSpPr>
          <p:cNvPr id="33" name="椭圆 32"/>
          <p:cNvSpPr/>
          <p:nvPr/>
        </p:nvSpPr>
        <p:spPr>
          <a:xfrm>
            <a:off x="4890770" y="1470025"/>
            <a:ext cx="565150" cy="565150"/>
          </a:xfrm>
          <a:prstGeom prst="ellipse">
            <a:avLst/>
          </a:prstGeom>
          <a:solidFill>
            <a:schemeClr val="bg1"/>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b="1">
                <a:solidFill>
                  <a:srgbClr val="FF0000"/>
                </a:solidFill>
              </a:rPr>
              <a:t>3</a:t>
            </a:r>
            <a:endParaRPr lang="en-US" altLang="zh-CN" b="1">
              <a:solidFill>
                <a:srgbClr val="FF0000"/>
              </a:solidFill>
            </a:endParaRPr>
          </a:p>
        </p:txBody>
      </p:sp>
      <p:sp>
        <p:nvSpPr>
          <p:cNvPr id="34" name="椭圆 33"/>
          <p:cNvSpPr/>
          <p:nvPr/>
        </p:nvSpPr>
        <p:spPr>
          <a:xfrm>
            <a:off x="4904740" y="2445385"/>
            <a:ext cx="565150" cy="565150"/>
          </a:xfrm>
          <a:prstGeom prst="ellipse">
            <a:avLst/>
          </a:prstGeom>
          <a:solidFill>
            <a:schemeClr val="bg1"/>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b="1">
                <a:solidFill>
                  <a:srgbClr val="FF0000"/>
                </a:solidFill>
              </a:rPr>
              <a:t>4</a:t>
            </a:r>
            <a:endParaRPr lang="en-US" altLang="zh-CN" b="1">
              <a:solidFill>
                <a:srgbClr val="FF0000"/>
              </a:solidFill>
            </a:endParaRPr>
          </a:p>
        </p:txBody>
      </p:sp>
      <p:sp>
        <p:nvSpPr>
          <p:cNvPr id="35" name="椭圆 34"/>
          <p:cNvSpPr/>
          <p:nvPr/>
        </p:nvSpPr>
        <p:spPr>
          <a:xfrm>
            <a:off x="4904740" y="3434715"/>
            <a:ext cx="565150" cy="565150"/>
          </a:xfrm>
          <a:prstGeom prst="ellipse">
            <a:avLst/>
          </a:prstGeom>
          <a:solidFill>
            <a:schemeClr val="bg1"/>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b="1">
                <a:solidFill>
                  <a:srgbClr val="FF0000"/>
                </a:solidFill>
              </a:rPr>
              <a:t>3</a:t>
            </a:r>
            <a:endParaRPr lang="en-US" altLang="zh-CN" b="1">
              <a:solidFill>
                <a:srgbClr val="FF0000"/>
              </a:solidFill>
            </a:endParaRPr>
          </a:p>
        </p:txBody>
      </p:sp>
      <p:sp>
        <p:nvSpPr>
          <p:cNvPr id="19" name="椭圆 18"/>
          <p:cNvSpPr/>
          <p:nvPr/>
        </p:nvSpPr>
        <p:spPr>
          <a:xfrm>
            <a:off x="3519170" y="1102995"/>
            <a:ext cx="565150" cy="565150"/>
          </a:xfrm>
          <a:prstGeom prst="ellipse">
            <a:avLst/>
          </a:prstGeom>
          <a:solidFill>
            <a:schemeClr val="bg1"/>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b="1">
                <a:solidFill>
                  <a:srgbClr val="FF0000"/>
                </a:solidFill>
              </a:rPr>
              <a:t>8</a:t>
            </a:r>
            <a:endParaRPr lang="en-US" altLang="zh-CN" b="1">
              <a:solidFill>
                <a:srgbClr val="FF0000"/>
              </a:solidFill>
            </a:endParaRPr>
          </a:p>
        </p:txBody>
      </p:sp>
      <p:sp>
        <p:nvSpPr>
          <p:cNvPr id="20" name="椭圆 19"/>
          <p:cNvSpPr/>
          <p:nvPr/>
        </p:nvSpPr>
        <p:spPr>
          <a:xfrm>
            <a:off x="3547110" y="2228215"/>
            <a:ext cx="565150" cy="565150"/>
          </a:xfrm>
          <a:prstGeom prst="ellipse">
            <a:avLst/>
          </a:prstGeom>
          <a:solidFill>
            <a:schemeClr val="bg1"/>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b="1">
                <a:solidFill>
                  <a:srgbClr val="FF0000"/>
                </a:solidFill>
              </a:rPr>
              <a:t>8</a:t>
            </a:r>
            <a:endParaRPr lang="en-US" altLang="zh-CN" b="1">
              <a:solidFill>
                <a:srgbClr val="FF0000"/>
              </a:solidFill>
            </a:endParaRPr>
          </a:p>
        </p:txBody>
      </p:sp>
      <p:grpSp>
        <p:nvGrpSpPr>
          <p:cNvPr id="25" name="组合 24"/>
          <p:cNvGrpSpPr/>
          <p:nvPr/>
        </p:nvGrpSpPr>
        <p:grpSpPr>
          <a:xfrm>
            <a:off x="3589020" y="3195320"/>
            <a:ext cx="566420" cy="565150"/>
            <a:chOff x="8607" y="7110"/>
            <a:chExt cx="892" cy="890"/>
          </a:xfrm>
        </p:grpSpPr>
        <p:sp>
          <p:nvSpPr>
            <p:cNvPr id="21" name="椭圆 20"/>
            <p:cNvSpPr/>
            <p:nvPr/>
          </p:nvSpPr>
          <p:spPr>
            <a:xfrm>
              <a:off x="8607" y="7110"/>
              <a:ext cx="892" cy="890"/>
            </a:xfrm>
            <a:prstGeom prst="ellipse">
              <a:avLst/>
            </a:prstGeom>
            <a:solidFill>
              <a:schemeClr val="bg1"/>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endParaRPr lang="en-US" altLang="zh-CN" sz="1600" b="1">
                <a:solidFill>
                  <a:srgbClr val="FF0000"/>
                </a:solidFill>
              </a:endParaRPr>
            </a:p>
          </p:txBody>
        </p:sp>
        <p:sp>
          <p:nvSpPr>
            <p:cNvPr id="23" name="文本框 22"/>
            <p:cNvSpPr txBox="1"/>
            <p:nvPr/>
          </p:nvSpPr>
          <p:spPr>
            <a:xfrm>
              <a:off x="8722" y="7265"/>
              <a:ext cx="688" cy="580"/>
            </a:xfrm>
            <a:prstGeom prst="rect">
              <a:avLst/>
            </a:prstGeom>
            <a:noFill/>
          </p:spPr>
          <p:txBody>
            <a:bodyPr wrap="none" rtlCol="0">
              <a:spAutoFit/>
            </a:bodyPr>
            <a:p>
              <a:pPr algn="ctr">
                <a:buClrTx/>
                <a:buSzTx/>
                <a:buFontTx/>
              </a:pPr>
              <a:r>
                <a:rPr lang="en-US" altLang="zh-CN" b="1">
                  <a:solidFill>
                    <a:srgbClr val="FF0000"/>
                  </a:solidFill>
                </a:rPr>
                <a:t>11</a:t>
              </a:r>
              <a:endParaRPr lang="en-US" altLang="zh-CN" b="1">
                <a:solidFill>
                  <a:srgbClr val="FF0000"/>
                </a:solidFill>
              </a:endParaRPr>
            </a:p>
          </p:txBody>
        </p:sp>
      </p:grpSp>
      <p:sp>
        <p:nvSpPr>
          <p:cNvPr id="27" name="椭圆 26"/>
          <p:cNvSpPr/>
          <p:nvPr/>
        </p:nvSpPr>
        <p:spPr>
          <a:xfrm>
            <a:off x="3602355" y="4148455"/>
            <a:ext cx="565150" cy="565150"/>
          </a:xfrm>
          <a:prstGeom prst="ellipse">
            <a:avLst/>
          </a:prstGeom>
          <a:solidFill>
            <a:schemeClr val="bg1"/>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b="1">
                <a:solidFill>
                  <a:srgbClr val="FF0000"/>
                </a:solidFill>
              </a:rPr>
              <a:t>6</a:t>
            </a:r>
            <a:endParaRPr lang="en-US" altLang="zh-CN" b="1">
              <a:solidFill>
                <a:srgbClr val="FF0000"/>
              </a:solidFill>
            </a:endParaRPr>
          </a:p>
        </p:txBody>
      </p:sp>
      <p:sp>
        <p:nvSpPr>
          <p:cNvPr id="28" name="椭圆 27"/>
          <p:cNvSpPr/>
          <p:nvPr/>
        </p:nvSpPr>
        <p:spPr>
          <a:xfrm>
            <a:off x="2176145" y="1880235"/>
            <a:ext cx="565150" cy="565150"/>
          </a:xfrm>
          <a:prstGeom prst="ellipse">
            <a:avLst/>
          </a:prstGeom>
          <a:solidFill>
            <a:schemeClr val="bg1"/>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r>
              <a:rPr lang="en-US" altLang="zh-CN" b="1">
                <a:solidFill>
                  <a:srgbClr val="FF0000"/>
                </a:solidFill>
              </a:rPr>
              <a:t>9</a:t>
            </a:r>
            <a:endParaRPr lang="en-US" altLang="zh-CN" b="1">
              <a:solidFill>
                <a:srgbClr val="FF0000"/>
              </a:solidFill>
            </a:endParaRPr>
          </a:p>
        </p:txBody>
      </p:sp>
      <p:grpSp>
        <p:nvGrpSpPr>
          <p:cNvPr id="55" name="组合 54"/>
          <p:cNvGrpSpPr/>
          <p:nvPr/>
        </p:nvGrpSpPr>
        <p:grpSpPr>
          <a:xfrm>
            <a:off x="2192020" y="3169920"/>
            <a:ext cx="566420" cy="565150"/>
            <a:chOff x="8607" y="7110"/>
            <a:chExt cx="892" cy="890"/>
          </a:xfrm>
        </p:grpSpPr>
        <p:sp>
          <p:nvSpPr>
            <p:cNvPr id="56" name="椭圆 55"/>
            <p:cNvSpPr/>
            <p:nvPr/>
          </p:nvSpPr>
          <p:spPr>
            <a:xfrm>
              <a:off x="8607" y="7110"/>
              <a:ext cx="892" cy="890"/>
            </a:xfrm>
            <a:prstGeom prst="ellipse">
              <a:avLst/>
            </a:prstGeom>
            <a:solidFill>
              <a:schemeClr val="bg1"/>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endParaRPr lang="en-US" altLang="zh-CN" sz="1600" b="1">
                <a:solidFill>
                  <a:srgbClr val="FF0000"/>
                </a:solidFill>
              </a:endParaRPr>
            </a:p>
          </p:txBody>
        </p:sp>
        <p:sp>
          <p:nvSpPr>
            <p:cNvPr id="57" name="文本框 56"/>
            <p:cNvSpPr txBox="1"/>
            <p:nvPr/>
          </p:nvSpPr>
          <p:spPr>
            <a:xfrm>
              <a:off x="8722" y="7265"/>
              <a:ext cx="688" cy="580"/>
            </a:xfrm>
            <a:prstGeom prst="rect">
              <a:avLst/>
            </a:prstGeom>
            <a:noFill/>
          </p:spPr>
          <p:txBody>
            <a:bodyPr wrap="none" rtlCol="0">
              <a:spAutoFit/>
            </a:bodyPr>
            <a:p>
              <a:pPr algn="ctr">
                <a:buClrTx/>
                <a:buSzTx/>
                <a:buFontTx/>
              </a:pPr>
              <a:r>
                <a:rPr lang="en-US" altLang="zh-CN" b="1">
                  <a:solidFill>
                    <a:srgbClr val="FF0000"/>
                  </a:solidFill>
                </a:rPr>
                <a:t>10</a:t>
              </a:r>
              <a:endParaRPr lang="en-US" altLang="zh-CN" b="1">
                <a:solidFill>
                  <a:srgbClr val="FF0000"/>
                </a:solidFill>
              </a:endParaRPr>
            </a:p>
          </p:txBody>
        </p:sp>
      </p:grpSp>
      <p:grpSp>
        <p:nvGrpSpPr>
          <p:cNvPr id="59" name="组合 58"/>
          <p:cNvGrpSpPr/>
          <p:nvPr/>
        </p:nvGrpSpPr>
        <p:grpSpPr>
          <a:xfrm>
            <a:off x="1080770" y="2546985"/>
            <a:ext cx="566420" cy="565150"/>
            <a:chOff x="8607" y="7110"/>
            <a:chExt cx="892" cy="890"/>
          </a:xfrm>
        </p:grpSpPr>
        <p:sp>
          <p:nvSpPr>
            <p:cNvPr id="60" name="椭圆 59"/>
            <p:cNvSpPr/>
            <p:nvPr/>
          </p:nvSpPr>
          <p:spPr>
            <a:xfrm>
              <a:off x="8607" y="7110"/>
              <a:ext cx="892" cy="890"/>
            </a:xfrm>
            <a:prstGeom prst="ellipse">
              <a:avLst/>
            </a:prstGeom>
            <a:solidFill>
              <a:schemeClr val="bg1"/>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p>
              <a:pPr algn="ctr"/>
              <a:endParaRPr lang="en-US" altLang="zh-CN" sz="1600" b="1">
                <a:solidFill>
                  <a:srgbClr val="FF0000"/>
                </a:solidFill>
              </a:endParaRPr>
            </a:p>
          </p:txBody>
        </p:sp>
        <p:sp>
          <p:nvSpPr>
            <p:cNvPr id="61" name="文本框 60"/>
            <p:cNvSpPr txBox="1"/>
            <p:nvPr/>
          </p:nvSpPr>
          <p:spPr>
            <a:xfrm>
              <a:off x="8722" y="7265"/>
              <a:ext cx="688" cy="580"/>
            </a:xfrm>
            <a:prstGeom prst="rect">
              <a:avLst/>
            </a:prstGeom>
            <a:noFill/>
          </p:spPr>
          <p:txBody>
            <a:bodyPr wrap="none" rtlCol="0">
              <a:spAutoFit/>
            </a:bodyPr>
            <a:p>
              <a:pPr algn="ctr">
                <a:buClrTx/>
                <a:buSzTx/>
                <a:buFontTx/>
              </a:pPr>
              <a:r>
                <a:rPr lang="en-US" altLang="zh-CN" b="1">
                  <a:solidFill>
                    <a:srgbClr val="FF0000"/>
                  </a:solidFill>
                </a:rPr>
                <a:t>13</a:t>
              </a:r>
              <a:endParaRPr lang="en-US" altLang="zh-CN" b="1">
                <a:solidFill>
                  <a:srgbClr val="FF0000"/>
                </a:solidFill>
              </a:endParaRPr>
            </a:p>
          </p:txBody>
        </p:sp>
      </p:grpSp>
      <p:grpSp>
        <p:nvGrpSpPr>
          <p:cNvPr id="7" name="组合 6"/>
          <p:cNvGrpSpPr/>
          <p:nvPr/>
        </p:nvGrpSpPr>
        <p:grpSpPr>
          <a:xfrm>
            <a:off x="319405" y="703580"/>
            <a:ext cx="8600440" cy="4350385"/>
            <a:chOff x="3780" y="3094"/>
            <a:chExt cx="13544" cy="6851"/>
          </a:xfrm>
        </p:grpSpPr>
        <p:grpSp>
          <p:nvGrpSpPr>
            <p:cNvPr id="66" name="组合 65"/>
            <p:cNvGrpSpPr/>
            <p:nvPr/>
          </p:nvGrpSpPr>
          <p:grpSpPr>
            <a:xfrm>
              <a:off x="3780" y="3657"/>
              <a:ext cx="13544" cy="6288"/>
              <a:chOff x="3780" y="3657"/>
              <a:chExt cx="13544" cy="6288"/>
            </a:xfrm>
          </p:grpSpPr>
          <p:sp>
            <p:nvSpPr>
              <p:cNvPr id="75779" name="Line 19"/>
              <p:cNvSpPr>
                <a:spLocks noChangeShapeType="1"/>
              </p:cNvSpPr>
              <p:nvPr/>
            </p:nvSpPr>
            <p:spPr bwMode="auto">
              <a:xfrm>
                <a:off x="3780" y="9634"/>
                <a:ext cx="11400" cy="0"/>
              </a:xfrm>
              <a:prstGeom prst="line">
                <a:avLst/>
              </a:prstGeom>
              <a:noFill/>
              <a:ln w="38100">
                <a:solidFill>
                  <a:schemeClr val="tx1"/>
                </a:solidFill>
                <a:round/>
                <a:tailEnd type="triangle" w="med" len="med"/>
              </a:ln>
            </p:spPr>
            <p:txBody>
              <a:bodyPr/>
              <a:p>
                <a:endParaRPr lang="zh-CN" altLang="en-US"/>
              </a:p>
            </p:txBody>
          </p:sp>
          <p:sp>
            <p:nvSpPr>
              <p:cNvPr id="26" name="矩形 25"/>
              <p:cNvSpPr/>
              <p:nvPr/>
            </p:nvSpPr>
            <p:spPr>
              <a:xfrm>
                <a:off x="4923" y="3657"/>
                <a:ext cx="957" cy="5967"/>
              </a:xfrm>
              <a:prstGeom prst="rect">
                <a:avLst/>
              </a:prstGeom>
              <a:noFill/>
              <a:ln w="12700" cmpd="sng">
                <a:solidFill>
                  <a:schemeClr val="accent1">
                    <a:shade val="50000"/>
                  </a:schemeClr>
                </a:solidFill>
                <a:prstDash val="sysDash"/>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75834" name="Text Box 74"/>
              <p:cNvSpPr txBox="1">
                <a:spLocks noChangeArrowheads="1"/>
              </p:cNvSpPr>
              <p:nvPr/>
            </p:nvSpPr>
            <p:spPr bwMode="auto">
              <a:xfrm>
                <a:off x="4659" y="8519"/>
                <a:ext cx="1440" cy="1105"/>
              </a:xfrm>
              <a:prstGeom prst="rect">
                <a:avLst/>
              </a:prstGeom>
              <a:noFill/>
              <a:ln w="9525">
                <a:noFill/>
                <a:miter lim="800000"/>
              </a:ln>
            </p:spPr>
            <p:txBody>
              <a:bodyPr>
                <a:spAutoFit/>
              </a:bodyPr>
              <a:p>
                <a:pPr algn="ctr"/>
                <a:r>
                  <a:rPr lang="zh-CN" altLang="en-US" sz="2000" b="0">
                    <a:latin typeface="华文中宋" panose="02010600040101010101" charset="-122"/>
                    <a:ea typeface="华文中宋" panose="02010600040101010101" charset="-122"/>
                  </a:rPr>
                  <a:t>初始阶段</a:t>
                </a:r>
                <a:endParaRPr lang="zh-CN" altLang="en-US" sz="2000" b="0">
                  <a:latin typeface="华文中宋" panose="02010600040101010101" charset="-122"/>
                  <a:ea typeface="华文中宋" panose="02010600040101010101" charset="-122"/>
                </a:endParaRPr>
              </a:p>
            </p:txBody>
          </p:sp>
          <p:sp>
            <p:nvSpPr>
              <p:cNvPr id="31" name="Text Box 74"/>
              <p:cNvSpPr txBox="1">
                <a:spLocks noChangeArrowheads="1"/>
              </p:cNvSpPr>
              <p:nvPr/>
            </p:nvSpPr>
            <p:spPr bwMode="auto">
              <a:xfrm>
                <a:off x="12788" y="8519"/>
                <a:ext cx="1440" cy="1113"/>
              </a:xfrm>
              <a:prstGeom prst="rect">
                <a:avLst/>
              </a:prstGeom>
              <a:noFill/>
              <a:ln w="9525">
                <a:noFill/>
                <a:miter lim="800000"/>
              </a:ln>
            </p:spPr>
            <p:txBody>
              <a:bodyPr>
                <a:spAutoFit/>
              </a:bodyPr>
              <a:p>
                <a:pPr algn="ctr"/>
                <a:r>
                  <a:rPr lang="zh-CN" altLang="en-US" sz="2000" b="0">
                    <a:latin typeface="华文中宋" panose="02010600040101010101" charset="-122"/>
                    <a:ea typeface="华文中宋" panose="02010600040101010101" charset="-122"/>
                  </a:rPr>
                  <a:t>目标阶段</a:t>
                </a:r>
                <a:endParaRPr lang="zh-CN" altLang="en-US" sz="2000" b="0">
                  <a:latin typeface="华文中宋" panose="02010600040101010101" charset="-122"/>
                  <a:ea typeface="华文中宋" panose="02010600040101010101" charset="-122"/>
                </a:endParaRPr>
              </a:p>
            </p:txBody>
          </p:sp>
          <p:sp>
            <p:nvSpPr>
              <p:cNvPr id="75832" name="Text Box 72"/>
              <p:cNvSpPr txBox="1">
                <a:spLocks noChangeArrowheads="1"/>
              </p:cNvSpPr>
              <p:nvPr/>
            </p:nvSpPr>
            <p:spPr bwMode="auto">
              <a:xfrm>
                <a:off x="15284" y="9321"/>
                <a:ext cx="2040" cy="625"/>
              </a:xfrm>
              <a:prstGeom prst="rect">
                <a:avLst/>
              </a:prstGeom>
              <a:noFill/>
              <a:ln w="9525">
                <a:noFill/>
                <a:miter lim="800000"/>
              </a:ln>
            </p:spPr>
            <p:txBody>
              <a:bodyPr>
                <a:spAutoFit/>
              </a:bodyPr>
              <a:p>
                <a:r>
                  <a:rPr lang="zh-CN" altLang="en-US" sz="2000" b="0">
                    <a:latin typeface="华文中宋" panose="02010600040101010101" charset="-122"/>
                    <a:ea typeface="华文中宋" panose="02010600040101010101" charset="-122"/>
                  </a:rPr>
                  <a:t>规划方向</a:t>
                </a:r>
                <a:endParaRPr lang="zh-CN" altLang="en-US" sz="2000" b="0">
                  <a:latin typeface="华文中宋" panose="02010600040101010101" charset="-122"/>
                  <a:ea typeface="华文中宋" panose="02010600040101010101" charset="-122"/>
                </a:endParaRPr>
              </a:p>
            </p:txBody>
          </p:sp>
          <p:sp>
            <p:nvSpPr>
              <p:cNvPr id="36" name="矩形 35"/>
              <p:cNvSpPr/>
              <p:nvPr/>
            </p:nvSpPr>
            <p:spPr>
              <a:xfrm>
                <a:off x="6704" y="3657"/>
                <a:ext cx="957" cy="5967"/>
              </a:xfrm>
              <a:prstGeom prst="rect">
                <a:avLst/>
              </a:prstGeom>
              <a:noFill/>
              <a:ln w="12700" cmpd="sng">
                <a:solidFill>
                  <a:schemeClr val="accent1">
                    <a:shade val="50000"/>
                  </a:schemeClr>
                </a:solidFill>
                <a:prstDash val="sysDash"/>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37" name="矩形 36"/>
              <p:cNvSpPr/>
              <p:nvPr/>
            </p:nvSpPr>
            <p:spPr>
              <a:xfrm>
                <a:off x="8797" y="3657"/>
                <a:ext cx="957" cy="5967"/>
              </a:xfrm>
              <a:prstGeom prst="rect">
                <a:avLst/>
              </a:prstGeom>
              <a:noFill/>
              <a:ln w="12700" cmpd="sng">
                <a:solidFill>
                  <a:schemeClr val="accent1">
                    <a:shade val="50000"/>
                  </a:schemeClr>
                </a:solidFill>
                <a:prstDash val="sysDash"/>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38" name="矩形 37"/>
              <p:cNvSpPr/>
              <p:nvPr/>
            </p:nvSpPr>
            <p:spPr>
              <a:xfrm>
                <a:off x="10913" y="3657"/>
                <a:ext cx="957" cy="5967"/>
              </a:xfrm>
              <a:prstGeom prst="rect">
                <a:avLst/>
              </a:prstGeom>
              <a:noFill/>
              <a:ln w="12700" cmpd="sng">
                <a:solidFill>
                  <a:schemeClr val="accent1">
                    <a:shade val="50000"/>
                  </a:schemeClr>
                </a:solidFill>
                <a:prstDash val="sysDash"/>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39" name="矩形 38"/>
              <p:cNvSpPr/>
              <p:nvPr/>
            </p:nvSpPr>
            <p:spPr>
              <a:xfrm>
                <a:off x="12984" y="3657"/>
                <a:ext cx="957" cy="5967"/>
              </a:xfrm>
              <a:prstGeom prst="rect">
                <a:avLst/>
              </a:prstGeom>
              <a:noFill/>
              <a:ln w="12700" cmpd="sng">
                <a:solidFill>
                  <a:schemeClr val="accent1">
                    <a:shade val="50000"/>
                  </a:schemeClr>
                </a:solidFill>
                <a:prstDash val="sysDash"/>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grpSp>
        <p:sp>
          <p:nvSpPr>
            <p:cNvPr id="3" name="文本框 2"/>
            <p:cNvSpPr txBox="1"/>
            <p:nvPr/>
          </p:nvSpPr>
          <p:spPr>
            <a:xfrm>
              <a:off x="4738" y="3094"/>
              <a:ext cx="1345" cy="580"/>
            </a:xfrm>
            <a:prstGeom prst="rect">
              <a:avLst/>
            </a:prstGeom>
            <a:noFill/>
          </p:spPr>
          <p:txBody>
            <a:bodyPr wrap="square" rtlCol="0">
              <a:spAutoFit/>
            </a:bodyPr>
            <a:p>
              <a:pPr algn="ctr"/>
              <a:r>
                <a:rPr lang="zh-CN" altLang="en-US"/>
                <a:t>阶段</a:t>
              </a:r>
              <a:r>
                <a:rPr lang="en-US" altLang="zh-CN"/>
                <a:t>1</a:t>
              </a:r>
              <a:endParaRPr lang="en-US" altLang="zh-CN"/>
            </a:p>
          </p:txBody>
        </p:sp>
        <p:sp>
          <p:nvSpPr>
            <p:cNvPr id="4" name="文本框 3"/>
            <p:cNvSpPr txBox="1"/>
            <p:nvPr/>
          </p:nvSpPr>
          <p:spPr>
            <a:xfrm>
              <a:off x="6557" y="3094"/>
              <a:ext cx="1345" cy="580"/>
            </a:xfrm>
            <a:prstGeom prst="rect">
              <a:avLst/>
            </a:prstGeom>
            <a:noFill/>
          </p:spPr>
          <p:txBody>
            <a:bodyPr wrap="square" rtlCol="0">
              <a:spAutoFit/>
            </a:bodyPr>
            <a:p>
              <a:pPr algn="ctr"/>
              <a:r>
                <a:rPr lang="zh-CN" altLang="en-US"/>
                <a:t>阶段</a:t>
              </a:r>
              <a:r>
                <a:rPr lang="en-US" altLang="zh-CN"/>
                <a:t>2</a:t>
              </a:r>
              <a:endParaRPr lang="en-US" altLang="zh-CN"/>
            </a:p>
          </p:txBody>
        </p:sp>
        <p:sp>
          <p:nvSpPr>
            <p:cNvPr id="5" name="文本框 4"/>
            <p:cNvSpPr txBox="1"/>
            <p:nvPr/>
          </p:nvSpPr>
          <p:spPr>
            <a:xfrm>
              <a:off x="8613" y="3094"/>
              <a:ext cx="1345" cy="580"/>
            </a:xfrm>
            <a:prstGeom prst="rect">
              <a:avLst/>
            </a:prstGeom>
            <a:noFill/>
          </p:spPr>
          <p:txBody>
            <a:bodyPr wrap="square" rtlCol="0">
              <a:spAutoFit/>
            </a:bodyPr>
            <a:p>
              <a:pPr algn="ctr"/>
              <a:r>
                <a:rPr lang="zh-CN" altLang="en-US"/>
                <a:t>阶段</a:t>
              </a:r>
              <a:r>
                <a:rPr lang="en-US" altLang="zh-CN"/>
                <a:t>3</a:t>
              </a:r>
              <a:endParaRPr lang="en-US" altLang="zh-CN"/>
            </a:p>
          </p:txBody>
        </p:sp>
        <p:sp>
          <p:nvSpPr>
            <p:cNvPr id="6" name="文本框 5"/>
            <p:cNvSpPr txBox="1"/>
            <p:nvPr/>
          </p:nvSpPr>
          <p:spPr>
            <a:xfrm>
              <a:off x="10712" y="3094"/>
              <a:ext cx="1345" cy="580"/>
            </a:xfrm>
            <a:prstGeom prst="rect">
              <a:avLst/>
            </a:prstGeom>
            <a:noFill/>
          </p:spPr>
          <p:txBody>
            <a:bodyPr wrap="square" rtlCol="0">
              <a:spAutoFit/>
            </a:bodyPr>
            <a:p>
              <a:pPr algn="ctr"/>
              <a:r>
                <a:rPr lang="zh-CN" altLang="en-US"/>
                <a:t>阶段</a:t>
              </a:r>
              <a:r>
                <a:rPr lang="en-US" altLang="zh-CN"/>
                <a:t>4</a:t>
              </a:r>
              <a:endParaRPr lang="en-US" altLang="zh-CN"/>
            </a:p>
          </p:txBody>
        </p:sp>
        <p:sp>
          <p:nvSpPr>
            <p:cNvPr id="8" name="文本框 7"/>
            <p:cNvSpPr txBox="1"/>
            <p:nvPr/>
          </p:nvSpPr>
          <p:spPr>
            <a:xfrm>
              <a:off x="12855" y="3094"/>
              <a:ext cx="1345" cy="580"/>
            </a:xfrm>
            <a:prstGeom prst="rect">
              <a:avLst/>
            </a:prstGeom>
            <a:noFill/>
          </p:spPr>
          <p:txBody>
            <a:bodyPr wrap="square" rtlCol="0">
              <a:spAutoFit/>
            </a:bodyPr>
            <a:p>
              <a:pPr algn="ctr"/>
              <a:r>
                <a:rPr lang="zh-CN" altLang="en-US"/>
                <a:t>阶段</a:t>
              </a:r>
              <a:r>
                <a:rPr lang="en-US" altLang="zh-CN"/>
                <a:t>5</a:t>
              </a:r>
              <a:endParaRPr lang="en-US" altLang="zh-CN"/>
            </a:p>
          </p:txBody>
        </p:sp>
      </p:grpSp>
      <p:sp>
        <p:nvSpPr>
          <p:cNvPr id="9" name="文本框 8"/>
          <p:cNvSpPr txBox="1"/>
          <p:nvPr/>
        </p:nvSpPr>
        <p:spPr>
          <a:xfrm>
            <a:off x="1584960" y="5589270"/>
            <a:ext cx="6211570" cy="460375"/>
          </a:xfrm>
          <a:prstGeom prst="rect">
            <a:avLst/>
          </a:prstGeom>
          <a:noFill/>
        </p:spPr>
        <p:txBody>
          <a:bodyPr wrap="none" rtlCol="0" anchor="t">
            <a:spAutoFit/>
          </a:bodyPr>
          <a:p>
            <a:r>
              <a:rPr lang="zh-CN" altLang="en-US" sz="2400" smtClean="0">
                <a:latin typeface="微软雅黑" panose="020B0503020204020204" charset="-122"/>
                <a:ea typeface="微软雅黑" panose="020B0503020204020204" charset="-122"/>
                <a:cs typeface="微软雅黑" panose="020B0503020204020204" charset="-122"/>
                <a:sym typeface="+mn-ea"/>
              </a:rPr>
              <a:t>倒推：</a:t>
            </a:r>
            <a:r>
              <a:rPr lang="en-US" altLang="zh-CN" sz="2400" smtClean="0">
                <a:latin typeface="微软雅黑" panose="020B0503020204020204" charset="-122"/>
                <a:ea typeface="微软雅黑" panose="020B0503020204020204" charset="-122"/>
                <a:cs typeface="微软雅黑" panose="020B0503020204020204" charset="-122"/>
                <a:sym typeface="+mn-ea"/>
              </a:rPr>
              <a:t>设dis[</a:t>
            </a:r>
            <a:r>
              <a:rPr lang="en-US" altLang="zh-CN" sz="2400" b="1" smtClean="0">
                <a:latin typeface="微软雅黑" panose="020B0503020204020204" charset="-122"/>
                <a:ea typeface="微软雅黑" panose="020B0503020204020204" charset="-122"/>
                <a:cs typeface="微软雅黑" panose="020B0503020204020204" charset="-122"/>
                <a:sym typeface="+mn-ea"/>
              </a:rPr>
              <a:t>i</a:t>
            </a:r>
            <a:r>
              <a:rPr lang="en-US" altLang="zh-CN" sz="2400" smtClean="0">
                <a:latin typeface="微软雅黑" panose="020B0503020204020204" charset="-122"/>
                <a:ea typeface="微软雅黑" panose="020B0503020204020204" charset="-122"/>
                <a:cs typeface="微软雅黑" panose="020B0503020204020204" charset="-122"/>
                <a:sym typeface="+mn-ea"/>
              </a:rPr>
              <a:t>]表示</a:t>
            </a:r>
            <a:r>
              <a:rPr lang="zh-CN" altLang="en-US" sz="2400" smtClean="0">
                <a:latin typeface="微软雅黑" panose="020B0503020204020204" charset="-122"/>
                <a:ea typeface="微软雅黑" panose="020B0503020204020204" charset="-122"/>
                <a:cs typeface="微软雅黑" panose="020B0503020204020204" charset="-122"/>
                <a:sym typeface="+mn-ea"/>
              </a:rPr>
              <a:t>顶</a:t>
            </a:r>
            <a:r>
              <a:rPr lang="zh-CN" altLang="zh-CN" sz="2400" smtClean="0">
                <a:latin typeface="微软雅黑" panose="020B0503020204020204" charset="-122"/>
                <a:ea typeface="微软雅黑" panose="020B0503020204020204" charset="-122"/>
                <a:cs typeface="微软雅黑" panose="020B0503020204020204" charset="-122"/>
                <a:sym typeface="+mn-ea"/>
              </a:rPr>
              <a:t>点</a:t>
            </a:r>
            <a:r>
              <a:rPr lang="en-US" altLang="zh-CN" sz="2400" smtClean="0">
                <a:latin typeface="微软雅黑" panose="020B0503020204020204" charset="-122"/>
                <a:ea typeface="微软雅黑" panose="020B0503020204020204" charset="-122"/>
                <a:cs typeface="微软雅黑" panose="020B0503020204020204" charset="-122"/>
                <a:sym typeface="+mn-ea"/>
              </a:rPr>
              <a:t> i 到</a:t>
            </a:r>
            <a:r>
              <a:rPr lang="zh-CN" altLang="en-US" sz="2400" smtClean="0">
                <a:latin typeface="微软雅黑" panose="020B0503020204020204" charset="-122"/>
                <a:ea typeface="微软雅黑" panose="020B0503020204020204" charset="-122"/>
                <a:cs typeface="微软雅黑" panose="020B0503020204020204" charset="-122"/>
                <a:sym typeface="+mn-ea"/>
              </a:rPr>
              <a:t>顶</a:t>
            </a:r>
            <a:r>
              <a:rPr lang="zh-CN" altLang="zh-CN" sz="2400" smtClean="0">
                <a:latin typeface="微软雅黑" panose="020B0503020204020204" charset="-122"/>
                <a:ea typeface="微软雅黑" panose="020B0503020204020204" charset="-122"/>
                <a:cs typeface="微软雅黑" panose="020B0503020204020204" charset="-122"/>
                <a:sym typeface="+mn-ea"/>
              </a:rPr>
              <a:t>点</a:t>
            </a:r>
            <a:r>
              <a:rPr lang="en-US" altLang="zh-CN" sz="2400" smtClean="0">
                <a:latin typeface="微软雅黑" panose="020B0503020204020204" charset="-122"/>
                <a:ea typeface="微软雅黑" panose="020B0503020204020204" charset="-122"/>
                <a:cs typeface="微软雅黑" panose="020B0503020204020204" charset="-122"/>
                <a:sym typeface="+mn-ea"/>
              </a:rPr>
              <a:t>n的最短</a:t>
            </a:r>
            <a:r>
              <a:rPr lang="zh-CN" altLang="en-US" sz="2400" smtClean="0">
                <a:latin typeface="微软雅黑" panose="020B0503020204020204" charset="-122"/>
                <a:ea typeface="微软雅黑" panose="020B0503020204020204" charset="-122"/>
                <a:cs typeface="微软雅黑" panose="020B0503020204020204" charset="-122"/>
                <a:sym typeface="+mn-ea"/>
              </a:rPr>
              <a:t>距离</a:t>
            </a:r>
            <a:endParaRPr lang="zh-CN" altLang="en-US" sz="2400"/>
          </a:p>
        </p:txBody>
      </p:sp>
    </p:spTree>
  </p:cSld>
  <p:clrMapOvr>
    <a:masterClrMapping/>
  </p:clrMapOvr>
  <p:timing>
    <p:tnLst>
      <p:par>
        <p:cTn id="1" dur="indefinite" restart="never" nodeType="tmRoot"/>
      </p:par>
    </p:tnLst>
    <p:bldLst>
      <p:bldP spid="32" grpId="1" animBg="1"/>
      <p:bldP spid="33" grpId="1" animBg="1"/>
      <p:bldP spid="34" grpId="1" animBg="1"/>
      <p:bldP spid="35" grpId="1" animBg="1"/>
      <p:bldP spid="19" grpId="1" animBg="1"/>
      <p:bldP spid="20" grpId="1" animBg="1"/>
      <p:bldP spid="27" grpId="1" animBg="1"/>
      <p:bldP spid="28" grpId="1"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323215" y="1485265"/>
            <a:ext cx="8568690" cy="507809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20000"/>
              </a:lnSpc>
              <a:spcBef>
                <a:spcPts val="20"/>
              </a:spcBef>
              <a:spcAft>
                <a:spcPts val="0"/>
              </a:spcAft>
              <a:buNone/>
            </a:pPr>
            <a:r>
              <a:rPr lang="en-US" altLang="zh-CN" sz="2400" dirty="0" smtClean="0">
                <a:latin typeface="微软雅黑" panose="020B0503020204020204" charset="-122"/>
                <a:ea typeface="微软雅黑" panose="020B0503020204020204" charset="-122"/>
                <a:cs typeface="微软雅黑" panose="020B0503020204020204" charset="-122"/>
              </a:rPr>
              <a:t>       </a:t>
            </a:r>
            <a:r>
              <a:rPr lang="zh-CN" altLang="en-US" sz="2400" dirty="0" smtClean="0">
                <a:latin typeface="微软雅黑" panose="020B0503020204020204" charset="-122"/>
                <a:ea typeface="微软雅黑" panose="020B0503020204020204" charset="-122"/>
                <a:cs typeface="微软雅黑" panose="020B0503020204020204" charset="-122"/>
              </a:rPr>
              <a:t>在一园形操场四周摆放</a:t>
            </a:r>
            <a:r>
              <a:rPr lang="en-US" altLang="zh-CN" sz="2400" dirty="0" smtClean="0">
                <a:latin typeface="微软雅黑" panose="020B0503020204020204" charset="-122"/>
                <a:ea typeface="微软雅黑" panose="020B0503020204020204" charset="-122"/>
                <a:cs typeface="微软雅黑" panose="020B0503020204020204" charset="-122"/>
              </a:rPr>
              <a:t>N</a:t>
            </a:r>
            <a:r>
              <a:rPr lang="zh-CN" altLang="en-US" sz="2400" dirty="0" smtClean="0">
                <a:latin typeface="微软雅黑" panose="020B0503020204020204" charset="-122"/>
                <a:ea typeface="微软雅黑" panose="020B0503020204020204" charset="-122"/>
                <a:cs typeface="微软雅黑" panose="020B0503020204020204" charset="-122"/>
              </a:rPr>
              <a:t>堆石子</a:t>
            </a:r>
            <a:r>
              <a:rPr lang="en-US" altLang="zh-CN" sz="2400" dirty="0" smtClean="0">
                <a:latin typeface="微软雅黑" panose="020B0503020204020204" charset="-122"/>
                <a:ea typeface="微软雅黑" panose="020B0503020204020204" charset="-122"/>
                <a:cs typeface="微软雅黑" panose="020B0503020204020204" charset="-122"/>
              </a:rPr>
              <a:t>(N≤100)</a:t>
            </a:r>
            <a:r>
              <a:rPr lang="zh-CN" altLang="en-US" sz="2400" dirty="0" smtClean="0">
                <a:latin typeface="微软雅黑" panose="020B0503020204020204" charset="-122"/>
                <a:ea typeface="微软雅黑" panose="020B0503020204020204" charset="-122"/>
                <a:cs typeface="微软雅黑" panose="020B0503020204020204" charset="-122"/>
              </a:rPr>
              <a:t>，</a:t>
            </a:r>
            <a:r>
              <a:rPr lang="zh-CN" altLang="en-US" sz="2400" dirty="0" smtClean="0">
                <a:latin typeface="微软雅黑" panose="020B0503020204020204" charset="-122"/>
                <a:ea typeface="微软雅黑" panose="020B0503020204020204" charset="-122"/>
                <a:cs typeface="微软雅黑" panose="020B0503020204020204" charset="-122"/>
              </a:rPr>
              <a:t>现要将石子有次序地合并成一堆。规定每次只能选相临的两堆合并成一堆，并将新的一堆的石子数，记为该次合并的得分。编一程序读入堆数</a:t>
            </a:r>
            <a:r>
              <a:rPr lang="en-US" altLang="zh-CN" sz="2400" dirty="0" smtClean="0">
                <a:latin typeface="微软雅黑" panose="020B0503020204020204" charset="-122"/>
                <a:ea typeface="微软雅黑" panose="020B0503020204020204" charset="-122"/>
                <a:cs typeface="微软雅黑" panose="020B0503020204020204" charset="-122"/>
              </a:rPr>
              <a:t>N</a:t>
            </a:r>
            <a:r>
              <a:rPr lang="zh-CN" altLang="en-US" sz="2400" dirty="0" smtClean="0">
                <a:latin typeface="微软雅黑" panose="020B0503020204020204" charset="-122"/>
                <a:ea typeface="微软雅黑" panose="020B0503020204020204" charset="-122"/>
                <a:cs typeface="微软雅黑" panose="020B0503020204020204" charset="-122"/>
              </a:rPr>
              <a:t>及每堆石子数</a:t>
            </a:r>
            <a:r>
              <a:rPr lang="en-US" altLang="zh-CN" sz="2400" dirty="0" smtClean="0">
                <a:latin typeface="微软雅黑" panose="020B0503020204020204" charset="-122"/>
                <a:ea typeface="微软雅黑" panose="020B0503020204020204" charset="-122"/>
                <a:cs typeface="微软雅黑" panose="020B0503020204020204" charset="-122"/>
              </a:rPr>
              <a:t>(≤20)</a:t>
            </a:r>
            <a:r>
              <a:rPr lang="zh-CN" altLang="en-US" sz="2400" dirty="0" smtClean="0">
                <a:latin typeface="微软雅黑" panose="020B0503020204020204" charset="-122"/>
                <a:ea typeface="微软雅黑" panose="020B0503020204020204" charset="-122"/>
                <a:cs typeface="微软雅黑" panose="020B0503020204020204" charset="-122"/>
              </a:rPr>
              <a:t>。</a:t>
            </a:r>
            <a:endParaRPr lang="en-US" altLang="zh-CN" sz="2400" dirty="0" smtClean="0">
              <a:latin typeface="微软雅黑" panose="020B0503020204020204" charset="-122"/>
              <a:ea typeface="微软雅黑" panose="020B0503020204020204" charset="-122"/>
              <a:cs typeface="微软雅黑" panose="020B0503020204020204" charset="-122"/>
            </a:endParaRPr>
          </a:p>
          <a:p>
            <a:pPr marL="0" indent="0">
              <a:lnSpc>
                <a:spcPct val="120000"/>
              </a:lnSpc>
              <a:spcBef>
                <a:spcPts val="20"/>
              </a:spcBef>
              <a:spcAft>
                <a:spcPts val="0"/>
              </a:spcAft>
              <a:buNone/>
            </a:pPr>
            <a:r>
              <a:rPr lang="en-US" altLang="zh-CN" sz="2400" dirty="0" smtClean="0">
                <a:latin typeface="微软雅黑" panose="020B0503020204020204" charset="-122"/>
                <a:ea typeface="微软雅黑" panose="020B0503020204020204" charset="-122"/>
                <a:cs typeface="微软雅黑" panose="020B0503020204020204" charset="-122"/>
              </a:rPr>
              <a:t>       (1)</a:t>
            </a:r>
            <a:r>
              <a:rPr lang="zh-CN" altLang="en-US" sz="2400" dirty="0" smtClean="0">
                <a:latin typeface="微软雅黑" panose="020B0503020204020204" charset="-122"/>
                <a:ea typeface="微软雅黑" panose="020B0503020204020204" charset="-122"/>
                <a:cs typeface="微软雅黑" panose="020B0503020204020204" charset="-122"/>
              </a:rPr>
              <a:t>选择一种合并石子的方案，使得做</a:t>
            </a:r>
            <a:r>
              <a:rPr lang="en-US" altLang="zh-CN" sz="2400" dirty="0" smtClean="0">
                <a:latin typeface="微软雅黑" panose="020B0503020204020204" charset="-122"/>
                <a:ea typeface="微软雅黑" panose="020B0503020204020204" charset="-122"/>
                <a:cs typeface="微软雅黑" panose="020B0503020204020204" charset="-122"/>
              </a:rPr>
              <a:t>N-1</a:t>
            </a:r>
            <a:r>
              <a:rPr lang="zh-CN" altLang="en-US" sz="2400" dirty="0" smtClean="0">
                <a:latin typeface="微软雅黑" panose="020B0503020204020204" charset="-122"/>
                <a:ea typeface="微软雅黑" panose="020B0503020204020204" charset="-122"/>
                <a:cs typeface="微软雅黑" panose="020B0503020204020204" charset="-122"/>
              </a:rPr>
              <a:t>次合并，得分的总和最少；</a:t>
            </a:r>
            <a:endParaRPr lang="en-US" altLang="zh-CN" sz="2400" dirty="0" smtClean="0">
              <a:latin typeface="微软雅黑" panose="020B0503020204020204" charset="-122"/>
              <a:ea typeface="微软雅黑" panose="020B0503020204020204" charset="-122"/>
              <a:cs typeface="微软雅黑" panose="020B0503020204020204" charset="-122"/>
            </a:endParaRPr>
          </a:p>
          <a:p>
            <a:pPr marL="0" indent="0">
              <a:lnSpc>
                <a:spcPct val="120000"/>
              </a:lnSpc>
              <a:spcBef>
                <a:spcPts val="20"/>
              </a:spcBef>
              <a:spcAft>
                <a:spcPts val="0"/>
              </a:spcAft>
              <a:buNone/>
            </a:pPr>
            <a:r>
              <a:rPr lang="en-US" altLang="zh-CN" sz="2400" dirty="0" smtClean="0">
                <a:latin typeface="微软雅黑" panose="020B0503020204020204" charset="-122"/>
                <a:ea typeface="微软雅黑" panose="020B0503020204020204" charset="-122"/>
                <a:cs typeface="微软雅黑" panose="020B0503020204020204" charset="-122"/>
              </a:rPr>
              <a:t>       (2)</a:t>
            </a:r>
            <a:r>
              <a:rPr lang="zh-CN" altLang="en-US" sz="2400" dirty="0" smtClean="0">
                <a:latin typeface="微软雅黑" panose="020B0503020204020204" charset="-122"/>
                <a:ea typeface="微软雅黑" panose="020B0503020204020204" charset="-122"/>
                <a:cs typeface="微软雅黑" panose="020B0503020204020204" charset="-122"/>
              </a:rPr>
              <a:t>选择一种合并石子的方案，使得做</a:t>
            </a:r>
            <a:r>
              <a:rPr lang="en-US" altLang="zh-CN" sz="2400" dirty="0" smtClean="0">
                <a:latin typeface="微软雅黑" panose="020B0503020204020204" charset="-122"/>
                <a:ea typeface="微软雅黑" panose="020B0503020204020204" charset="-122"/>
                <a:cs typeface="微软雅黑" panose="020B0503020204020204" charset="-122"/>
              </a:rPr>
              <a:t>N-1</a:t>
            </a:r>
            <a:r>
              <a:rPr lang="zh-CN" altLang="en-US" sz="2400" dirty="0" smtClean="0">
                <a:latin typeface="微软雅黑" panose="020B0503020204020204" charset="-122"/>
                <a:ea typeface="微软雅黑" panose="020B0503020204020204" charset="-122"/>
                <a:cs typeface="微软雅黑" panose="020B0503020204020204" charset="-122"/>
              </a:rPr>
              <a:t>次合并，得分的总和最大。</a:t>
            </a:r>
            <a:endParaRPr lang="zh-CN" altLang="en-US" sz="2400" dirty="0" smtClean="0">
              <a:latin typeface="微软雅黑" panose="020B0503020204020204" charset="-122"/>
              <a:ea typeface="微软雅黑" panose="020B0503020204020204" charset="-122"/>
              <a:cs typeface="微软雅黑" panose="020B0503020204020204" charset="-122"/>
            </a:endParaRPr>
          </a:p>
          <a:p>
            <a:pPr marL="0" indent="0">
              <a:lnSpc>
                <a:spcPct val="120000"/>
              </a:lnSpc>
              <a:spcBef>
                <a:spcPts val="20"/>
              </a:spcBef>
              <a:spcAft>
                <a:spcPts val="0"/>
              </a:spcAft>
              <a:buNone/>
            </a:pPr>
            <a:r>
              <a:rPr lang="zh-CN" altLang="en-US" sz="2400" dirty="0" smtClean="0">
                <a:latin typeface="微软雅黑" panose="020B0503020204020204" charset="-122"/>
                <a:ea typeface="微软雅黑" panose="020B0503020204020204" charset="-122"/>
                <a:cs typeface="微软雅黑" panose="020B0503020204020204" charset="-122"/>
              </a:rPr>
              <a:t>输入数据</a:t>
            </a:r>
            <a:r>
              <a:rPr lang="zh-CN" altLang="zh-CN" sz="2400" dirty="0">
                <a:latin typeface="微软雅黑" panose="020B0503020204020204" charset="-122"/>
                <a:ea typeface="微软雅黑" panose="020B0503020204020204" charset="-122"/>
                <a:cs typeface="微软雅黑" panose="020B0503020204020204" charset="-122"/>
              </a:rPr>
              <a:t>：</a:t>
            </a:r>
            <a:r>
              <a:rPr lang="zh-CN" altLang="en-US" sz="2400" dirty="0" smtClean="0">
                <a:latin typeface="微软雅黑" panose="020B0503020204020204" charset="-122"/>
                <a:ea typeface="微软雅黑" panose="020B0503020204020204" charset="-122"/>
                <a:cs typeface="微软雅黑" panose="020B0503020204020204" charset="-122"/>
              </a:rPr>
              <a:t>第一行为石子堆数</a:t>
            </a:r>
            <a:r>
              <a:rPr lang="en-US" altLang="zh-CN" sz="2400" dirty="0" smtClean="0">
                <a:latin typeface="微软雅黑" panose="020B0503020204020204" charset="-122"/>
                <a:ea typeface="微软雅黑" panose="020B0503020204020204" charset="-122"/>
                <a:cs typeface="微软雅黑" panose="020B0503020204020204" charset="-122"/>
              </a:rPr>
              <a:t>N</a:t>
            </a:r>
            <a:r>
              <a:rPr lang="zh-CN" altLang="en-US" sz="2400" dirty="0" smtClean="0">
                <a:latin typeface="微软雅黑" panose="020B0503020204020204" charset="-122"/>
                <a:ea typeface="微软雅黑" panose="020B0503020204020204" charset="-122"/>
                <a:cs typeface="微软雅黑" panose="020B0503020204020204" charset="-122"/>
              </a:rPr>
              <a:t>；第二行为每堆石子数，每两个数之间用一空格分隔</a:t>
            </a:r>
            <a:r>
              <a:rPr lang="zh-CN" altLang="zh-CN" sz="2400" dirty="0">
                <a:latin typeface="微软雅黑" panose="020B0503020204020204" charset="-122"/>
                <a:ea typeface="微软雅黑" panose="020B0503020204020204" charset="-122"/>
                <a:cs typeface="微软雅黑" panose="020B0503020204020204" charset="-122"/>
              </a:rPr>
              <a:t>。</a:t>
            </a:r>
            <a:endParaRPr lang="en-US" altLang="zh-CN" sz="2400" dirty="0" smtClean="0">
              <a:latin typeface="微软雅黑" panose="020B0503020204020204" charset="-122"/>
              <a:ea typeface="微软雅黑" panose="020B0503020204020204" charset="-122"/>
              <a:cs typeface="微软雅黑" panose="020B0503020204020204" charset="-122"/>
            </a:endParaRPr>
          </a:p>
          <a:p>
            <a:pPr marL="0" indent="0">
              <a:lnSpc>
                <a:spcPct val="120000"/>
              </a:lnSpc>
              <a:spcBef>
                <a:spcPts val="20"/>
              </a:spcBef>
              <a:spcAft>
                <a:spcPts val="0"/>
              </a:spcAft>
              <a:buNone/>
            </a:pPr>
            <a:r>
              <a:rPr lang="zh-CN" altLang="en-US" sz="2400" dirty="0" smtClean="0">
                <a:latin typeface="微软雅黑" panose="020B0503020204020204" charset="-122"/>
                <a:ea typeface="微软雅黑" panose="020B0503020204020204" charset="-122"/>
                <a:cs typeface="微软雅黑" panose="020B0503020204020204" charset="-122"/>
              </a:rPr>
              <a:t>输出数据：从第</a:t>
            </a:r>
            <a:r>
              <a:rPr lang="en-US" altLang="zh-CN" sz="2400" dirty="0" smtClean="0">
                <a:latin typeface="微软雅黑" panose="020B0503020204020204" charset="-122"/>
                <a:ea typeface="微软雅黑" panose="020B0503020204020204" charset="-122"/>
                <a:cs typeface="微软雅黑" panose="020B0503020204020204" charset="-122"/>
              </a:rPr>
              <a:t>1</a:t>
            </a:r>
            <a:r>
              <a:rPr lang="zh-CN" altLang="en-US" sz="2400" dirty="0" smtClean="0">
                <a:latin typeface="微软雅黑" panose="020B0503020204020204" charset="-122"/>
                <a:ea typeface="微软雅黑" panose="020B0503020204020204" charset="-122"/>
                <a:cs typeface="微软雅黑" panose="020B0503020204020204" charset="-122"/>
              </a:rPr>
              <a:t>至第</a:t>
            </a:r>
            <a:r>
              <a:rPr lang="en-US" altLang="zh-CN" sz="2400" dirty="0" smtClean="0">
                <a:latin typeface="微软雅黑" panose="020B0503020204020204" charset="-122"/>
                <a:ea typeface="微软雅黑" panose="020B0503020204020204" charset="-122"/>
                <a:cs typeface="微软雅黑" panose="020B0503020204020204" charset="-122"/>
              </a:rPr>
              <a:t>N</a:t>
            </a:r>
            <a:r>
              <a:rPr lang="zh-CN" altLang="en-US" sz="2400" dirty="0" smtClean="0">
                <a:latin typeface="微软雅黑" panose="020B0503020204020204" charset="-122"/>
                <a:ea typeface="微软雅黑" panose="020B0503020204020204" charset="-122"/>
                <a:cs typeface="微软雅黑" panose="020B0503020204020204" charset="-122"/>
              </a:rPr>
              <a:t>行为得分最小的合并方案</a:t>
            </a:r>
            <a:r>
              <a:rPr lang="zh-CN" altLang="zh-CN" sz="2400" dirty="0">
                <a:latin typeface="微软雅黑" panose="020B0503020204020204" charset="-122"/>
                <a:ea typeface="微软雅黑" panose="020B0503020204020204" charset="-122"/>
                <a:cs typeface="微软雅黑" panose="020B0503020204020204" charset="-122"/>
              </a:rPr>
              <a:t>。</a:t>
            </a:r>
            <a:endParaRPr lang="en-US" altLang="zh-CN" sz="2400" dirty="0">
              <a:latin typeface="微软雅黑" panose="020B0503020204020204" charset="-122"/>
              <a:ea typeface="微软雅黑" panose="020B0503020204020204" charset="-122"/>
              <a:cs typeface="微软雅黑" panose="020B0503020204020204" charset="-122"/>
            </a:endParaRPr>
          </a:p>
        </p:txBody>
      </p:sp>
      <p:sp>
        <p:nvSpPr>
          <p:cNvPr id="3" name="标题 2"/>
          <p:cNvSpPr>
            <a:spLocks noGrp="1"/>
          </p:cNvSpPr>
          <p:nvPr>
            <p:ph type="title"/>
          </p:nvPr>
        </p:nvSpPr>
        <p:spPr>
          <a:xfrm>
            <a:off x="457200" y="287973"/>
            <a:ext cx="8229600" cy="1143000"/>
          </a:xfrm>
        </p:spPr>
        <p:txBody>
          <a:bodyPr anchor="ctr">
            <a:normAutofit/>
          </a:bodyPr>
          <a:lstStyle/>
          <a:p>
            <a:r>
              <a:rPr lang="zh-CN" altLang="en-US" sz="4000">
                <a:solidFill>
                  <a:srgbClr val="FF0000"/>
                </a:solidFill>
                <a:latin typeface="微软雅黑" panose="020B0503020204020204" charset="-122"/>
                <a:ea typeface="微软雅黑" panose="020B0503020204020204" charset="-122"/>
                <a:cs typeface="微软雅黑" panose="020B0503020204020204" charset="-122"/>
                <a:sym typeface="+mn-ea"/>
              </a:rPr>
              <a:t>区间</a:t>
            </a:r>
            <a:r>
              <a:rPr lang="en-US" altLang="zh-CN" sz="4000">
                <a:solidFill>
                  <a:srgbClr val="FF0000"/>
                </a:solidFill>
                <a:latin typeface="微软雅黑" panose="020B0503020204020204" charset="-122"/>
                <a:ea typeface="微软雅黑" panose="020B0503020204020204" charset="-122"/>
                <a:cs typeface="微软雅黑" panose="020B0503020204020204" charset="-122"/>
                <a:sym typeface="+mn-ea"/>
              </a:rPr>
              <a:t>DP</a:t>
            </a:r>
            <a:r>
              <a:rPr lang="zh-CN" altLang="en-US" sz="4000">
                <a:solidFill>
                  <a:srgbClr val="FF0000"/>
                </a:solidFill>
                <a:latin typeface="微软雅黑" panose="020B0503020204020204" charset="-122"/>
                <a:ea typeface="微软雅黑" panose="020B0503020204020204" charset="-122"/>
                <a:cs typeface="微软雅黑" panose="020B0503020204020204" charset="-122"/>
                <a:sym typeface="+mn-ea"/>
              </a:rPr>
              <a:t>应用举例</a:t>
            </a:r>
            <a:r>
              <a:rPr lang="en-US" altLang="zh-CN" sz="4000" dirty="0" smtClean="0">
                <a:solidFill>
                  <a:srgbClr val="FF0000"/>
                </a:solidFill>
                <a:latin typeface="微软雅黑" panose="020B0503020204020204" charset="-122"/>
                <a:ea typeface="微软雅黑" panose="020B0503020204020204" charset="-122"/>
                <a:cs typeface="微软雅黑" panose="020B0503020204020204" charset="-122"/>
              </a:rPr>
              <a:t>—</a:t>
            </a:r>
            <a:r>
              <a:rPr lang="zh-CN" altLang="en-US" sz="4000" dirty="0" smtClean="0">
                <a:solidFill>
                  <a:srgbClr val="FF0000"/>
                </a:solidFill>
                <a:latin typeface="微软雅黑" panose="020B0503020204020204" charset="-122"/>
                <a:ea typeface="微软雅黑" panose="020B0503020204020204" charset="-122"/>
                <a:cs typeface="微软雅黑" panose="020B0503020204020204" charset="-122"/>
              </a:rPr>
              <a:t>石子</a:t>
            </a:r>
            <a:r>
              <a:rPr lang="zh-CN" altLang="en-US" sz="4000" dirty="0" smtClean="0">
                <a:solidFill>
                  <a:srgbClr val="FF0000"/>
                </a:solidFill>
                <a:latin typeface="微软雅黑" panose="020B0503020204020204" charset="-122"/>
                <a:ea typeface="微软雅黑" panose="020B0503020204020204" charset="-122"/>
                <a:cs typeface="微软雅黑" panose="020B0503020204020204" charset="-122"/>
              </a:rPr>
              <a:t>合并</a:t>
            </a:r>
            <a:endParaRPr lang="zh-CN" altLang="en-US" sz="4000"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3"/>
          <p:cNvGraphicFramePr>
            <a:graphicFrameLocks noGrp="1" noChangeAspect="1"/>
          </p:cNvGraphicFramePr>
          <p:nvPr>
            <p:ph idx="1"/>
          </p:nvPr>
        </p:nvGraphicFramePr>
        <p:xfrm>
          <a:off x="971550" y="1989038"/>
          <a:ext cx="7200900" cy="4032250"/>
        </p:xfrm>
        <a:graphic>
          <a:graphicData uri="http://schemas.openxmlformats.org/presentationml/2006/ole">
            <mc:AlternateContent xmlns:mc="http://schemas.openxmlformats.org/markup-compatibility/2006">
              <mc:Choice xmlns:v="urn:schemas-microsoft-com:vml" Requires="v">
                <p:oleObj spid="_x0000_s1047" name="位图图像" r:id="rId1" imgW="4133850" imgH="2314575" progId="PBrush">
                  <p:embed/>
                </p:oleObj>
              </mc:Choice>
              <mc:Fallback>
                <p:oleObj name="位图图像" r:id="rId1" imgW="4133850" imgH="2314575" progId="PBrush">
                  <p:embed/>
                  <p:pic>
                    <p:nvPicPr>
                      <p:cNvPr id="0" name="图片 1046"/>
                      <p:cNvPicPr>
                        <a:picLocks noChangeAspect="1"/>
                      </p:cNvPicPr>
                      <p:nvPr/>
                    </p:nvPicPr>
                    <p:blipFill>
                      <a:blip r:embed="rId2"/>
                      <a:stretch>
                        <a:fillRect/>
                      </a:stretch>
                    </p:blipFill>
                    <p:spPr>
                      <a:xfrm>
                        <a:off x="971550" y="1989038"/>
                        <a:ext cx="7200900" cy="4032250"/>
                      </a:xfrm>
                      <a:prstGeom prst="rect">
                        <a:avLst/>
                      </a:prstGeom>
                      <a:noFill/>
                      <a:ln w="9525">
                        <a:noFill/>
                      </a:ln>
                    </p:spPr>
                  </p:pic>
                </p:oleObj>
              </mc:Fallback>
            </mc:AlternateContent>
          </a:graphicData>
        </a:graphic>
      </p:graphicFrame>
      <p:sp>
        <p:nvSpPr>
          <p:cNvPr id="3" name="标题 2"/>
          <p:cNvSpPr>
            <a:spLocks noGrp="1"/>
          </p:cNvSpPr>
          <p:nvPr>
            <p:ph type="title"/>
          </p:nvPr>
        </p:nvSpPr>
        <p:spPr>
          <a:xfrm>
            <a:off x="457200" y="287973"/>
            <a:ext cx="8229600" cy="1143000"/>
          </a:xfrm>
        </p:spPr>
        <p:txBody>
          <a:bodyPr anchor="ctr">
            <a:normAutofit/>
          </a:bodyPr>
          <a:p>
            <a:r>
              <a:rPr lang="zh-CN" altLang="en-US" sz="4000">
                <a:solidFill>
                  <a:srgbClr val="FF0000"/>
                </a:solidFill>
                <a:latin typeface="微软雅黑" panose="020B0503020204020204" charset="-122"/>
                <a:ea typeface="微软雅黑" panose="020B0503020204020204" charset="-122"/>
                <a:cs typeface="微软雅黑" panose="020B0503020204020204" charset="-122"/>
                <a:sym typeface="+mn-ea"/>
              </a:rPr>
              <a:t>区间</a:t>
            </a:r>
            <a:r>
              <a:rPr lang="en-US" altLang="zh-CN" sz="4000">
                <a:solidFill>
                  <a:srgbClr val="FF0000"/>
                </a:solidFill>
                <a:latin typeface="微软雅黑" panose="020B0503020204020204" charset="-122"/>
                <a:ea typeface="微软雅黑" panose="020B0503020204020204" charset="-122"/>
                <a:cs typeface="微软雅黑" panose="020B0503020204020204" charset="-122"/>
                <a:sym typeface="+mn-ea"/>
              </a:rPr>
              <a:t>DP</a:t>
            </a:r>
            <a:r>
              <a:rPr lang="zh-CN" altLang="en-US" sz="4000">
                <a:solidFill>
                  <a:srgbClr val="FF0000"/>
                </a:solidFill>
                <a:latin typeface="微软雅黑" panose="020B0503020204020204" charset="-122"/>
                <a:ea typeface="微软雅黑" panose="020B0503020204020204" charset="-122"/>
                <a:cs typeface="微软雅黑" panose="020B0503020204020204" charset="-122"/>
                <a:sym typeface="+mn-ea"/>
              </a:rPr>
              <a:t>应用举例</a:t>
            </a:r>
            <a:r>
              <a:rPr lang="en-US" altLang="zh-CN" sz="4000" dirty="0" smtClean="0">
                <a:solidFill>
                  <a:srgbClr val="FF0000"/>
                </a:solidFill>
                <a:latin typeface="微软雅黑" panose="020B0503020204020204" charset="-122"/>
                <a:ea typeface="微软雅黑" panose="020B0503020204020204" charset="-122"/>
                <a:cs typeface="微软雅黑" panose="020B0503020204020204" charset="-122"/>
              </a:rPr>
              <a:t>—</a:t>
            </a:r>
            <a:r>
              <a:rPr lang="zh-CN" altLang="en-US" sz="4000" dirty="0" smtClean="0">
                <a:solidFill>
                  <a:srgbClr val="FF0000"/>
                </a:solidFill>
                <a:latin typeface="微软雅黑" panose="020B0503020204020204" charset="-122"/>
                <a:ea typeface="微软雅黑" panose="020B0503020204020204" charset="-122"/>
                <a:cs typeface="微软雅黑" panose="020B0503020204020204" charset="-122"/>
              </a:rPr>
              <a:t>石子</a:t>
            </a:r>
            <a:r>
              <a:rPr lang="zh-CN" altLang="en-US" sz="4000" dirty="0" smtClean="0">
                <a:solidFill>
                  <a:srgbClr val="FF0000"/>
                </a:solidFill>
                <a:latin typeface="微软雅黑" panose="020B0503020204020204" charset="-122"/>
                <a:ea typeface="微软雅黑" panose="020B0503020204020204" charset="-122"/>
                <a:cs typeface="微软雅黑" panose="020B0503020204020204" charset="-122"/>
              </a:rPr>
              <a:t>合并</a:t>
            </a:r>
            <a:endParaRPr lang="zh-CN" altLang="en-US" sz="4000"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821" name="Group 53"/>
          <p:cNvGraphicFramePr>
            <a:graphicFrameLocks noGrp="1"/>
          </p:cNvGraphicFramePr>
          <p:nvPr>
            <p:custDataLst>
              <p:tags r:id="rId1"/>
            </p:custDataLst>
          </p:nvPr>
        </p:nvGraphicFramePr>
        <p:xfrm>
          <a:off x="469265" y="1555115"/>
          <a:ext cx="8188960" cy="5012055"/>
        </p:xfrm>
        <a:graphic>
          <a:graphicData uri="http://schemas.openxmlformats.org/drawingml/2006/table">
            <a:tbl>
              <a:tblPr/>
              <a:tblGrid>
                <a:gridCol w="3877310"/>
                <a:gridCol w="4311650"/>
              </a:tblGrid>
              <a:tr h="691515">
                <a:tc gridSpan="2">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en-US" altLang="zh-CN"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N=5   </a:t>
                      </a:r>
                      <a:r>
                        <a:rPr kumimoji="1" lang="zh-CN" altLang="en-US"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石子数分别为</a:t>
                      </a:r>
                      <a:r>
                        <a:rPr kumimoji="1" lang="en-US" altLang="zh-CN"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3 4 6 5 4 2</a:t>
                      </a:r>
                      <a:r>
                        <a:rPr kumimoji="1" lang="zh-CN" altLang="en-US"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a:t>
                      </a:r>
                      <a:endParaRPr kumimoji="1" lang="zh-CN" altLang="en-US"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hMerge="1">
                  <a:tcPr/>
                </a:tc>
              </a:tr>
              <a:tr h="385191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zh-CN" altLang="en-US"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用贪心法的合并过程如下：</a:t>
                      </a:r>
                      <a:endParaRPr kumimoji="1" lang="zh-CN" altLang="en-US"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endParaRPr>
                    </a:p>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zh-CN" altLang="en-US"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第一次 </a:t>
                      </a:r>
                      <a:r>
                        <a:rPr kumimoji="1" lang="en-US" altLang="zh-CN"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3 4 6 5 4 2</a:t>
                      </a:r>
                      <a:r>
                        <a:rPr kumimoji="1" lang="zh-CN" altLang="en-US"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得分</a:t>
                      </a:r>
                      <a:r>
                        <a:rPr kumimoji="1" lang="en-US" altLang="zh-CN"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5</a:t>
                      </a:r>
                      <a:endParaRPr kumimoji="1" lang="en-US" altLang="zh-CN"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endParaRPr>
                    </a:p>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zh-CN" altLang="en-US"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第二次 </a:t>
                      </a:r>
                      <a:r>
                        <a:rPr kumimoji="1" lang="en-US" altLang="zh-CN"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5 4 6 5 4</a:t>
                      </a:r>
                      <a:r>
                        <a:rPr kumimoji="1" lang="zh-CN" altLang="en-US"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得分</a:t>
                      </a:r>
                      <a:r>
                        <a:rPr kumimoji="1" lang="en-US" altLang="zh-CN"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9</a:t>
                      </a:r>
                      <a:endParaRPr kumimoji="1" lang="en-US" altLang="zh-CN"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endParaRPr>
                    </a:p>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zh-CN" altLang="en-US"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第三次 </a:t>
                      </a:r>
                      <a:r>
                        <a:rPr kumimoji="1" lang="en-US" altLang="zh-CN"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9 6 5 4</a:t>
                      </a:r>
                      <a:r>
                        <a:rPr kumimoji="1" lang="zh-CN" altLang="en-US"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得分</a:t>
                      </a:r>
                      <a:r>
                        <a:rPr kumimoji="1" lang="en-US" altLang="zh-CN"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9</a:t>
                      </a:r>
                      <a:endParaRPr kumimoji="1" lang="en-US" altLang="zh-CN"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endParaRPr>
                    </a:p>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zh-CN" altLang="en-US"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第四次 </a:t>
                      </a:r>
                      <a:r>
                        <a:rPr kumimoji="1" lang="en-US" altLang="zh-CN"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9 6 9</a:t>
                      </a:r>
                      <a:r>
                        <a:rPr kumimoji="1" lang="zh-CN" altLang="en-US"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得分</a:t>
                      </a:r>
                      <a:r>
                        <a:rPr kumimoji="1" lang="en-US" altLang="zh-CN"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15</a:t>
                      </a:r>
                      <a:endParaRPr kumimoji="1" lang="en-US" altLang="zh-CN"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endParaRPr>
                    </a:p>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zh-CN" altLang="en-US"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第五次 </a:t>
                      </a:r>
                      <a:r>
                        <a:rPr kumimoji="1" lang="en-US" altLang="zh-CN"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15 9</a:t>
                      </a:r>
                      <a:r>
                        <a:rPr kumimoji="1" lang="zh-CN" altLang="en-US"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得分</a:t>
                      </a:r>
                      <a:r>
                        <a:rPr kumimoji="1" lang="en-US" altLang="zh-CN"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24</a:t>
                      </a:r>
                      <a:endParaRPr kumimoji="1" lang="en-US" altLang="zh-CN"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endParaRPr>
                    </a:p>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zh-CN" altLang="en-US"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第六次</a:t>
                      </a:r>
                      <a:r>
                        <a:rPr kumimoji="1" lang="en-US" altLang="zh-CN"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24</a:t>
                      </a:r>
                      <a:endParaRPr kumimoji="1" lang="en-US" altLang="zh-CN"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endParaRPr>
                    </a:p>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zh-CN" altLang="en-US"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总分：</a:t>
                      </a:r>
                      <a:r>
                        <a:rPr kumimoji="1" lang="en-US" altLang="zh-CN"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62</a:t>
                      </a:r>
                      <a:endParaRPr kumimoji="1" lang="en-US" altLang="zh-CN"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zh-CN" altLang="en-US"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更好的方案：</a:t>
                      </a:r>
                      <a:endParaRPr kumimoji="1" lang="zh-CN" altLang="en-US"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endParaRPr>
                    </a:p>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zh-CN" altLang="en-US"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第一次</a:t>
                      </a:r>
                      <a:r>
                        <a:rPr kumimoji="1" lang="en-US" altLang="zh-CN"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3 4 6 5 4 2</a:t>
                      </a:r>
                      <a:r>
                        <a:rPr kumimoji="1" lang="zh-CN" altLang="en-US"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得分</a:t>
                      </a:r>
                      <a:r>
                        <a:rPr kumimoji="1" lang="en-US" altLang="zh-CN"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7</a:t>
                      </a:r>
                      <a:endParaRPr kumimoji="1" lang="en-US" altLang="zh-CN"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endParaRPr>
                    </a:p>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zh-CN" altLang="en-US"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第二次</a:t>
                      </a:r>
                      <a:r>
                        <a:rPr kumimoji="1" lang="en-US" altLang="zh-CN"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7 6 5 4 2</a:t>
                      </a:r>
                      <a:r>
                        <a:rPr kumimoji="1" lang="zh-CN" altLang="en-US"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得分</a:t>
                      </a:r>
                      <a:r>
                        <a:rPr kumimoji="1" lang="en-US" altLang="zh-CN"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13</a:t>
                      </a:r>
                      <a:endParaRPr kumimoji="1" lang="en-US" altLang="zh-CN"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endParaRPr>
                    </a:p>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zh-CN" altLang="en-US"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第三次</a:t>
                      </a:r>
                      <a:r>
                        <a:rPr kumimoji="1" lang="en-US" altLang="zh-CN"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13 5 4 2</a:t>
                      </a:r>
                      <a:r>
                        <a:rPr kumimoji="1" lang="zh-CN" altLang="en-US"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得分</a:t>
                      </a:r>
                      <a:r>
                        <a:rPr kumimoji="1" lang="en-US" altLang="zh-CN"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6</a:t>
                      </a:r>
                      <a:endParaRPr kumimoji="1" lang="en-US" altLang="zh-CN"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endParaRPr>
                    </a:p>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zh-CN" altLang="en-US"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第四次</a:t>
                      </a:r>
                      <a:r>
                        <a:rPr kumimoji="1" lang="en-US" altLang="zh-CN"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13 5 6</a:t>
                      </a:r>
                      <a:r>
                        <a:rPr kumimoji="1" lang="zh-CN" altLang="en-US"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得分</a:t>
                      </a:r>
                      <a:r>
                        <a:rPr kumimoji="1" lang="en-US" altLang="zh-CN"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11</a:t>
                      </a:r>
                      <a:endParaRPr kumimoji="1" lang="en-US" altLang="zh-CN"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endParaRPr>
                    </a:p>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zh-CN" altLang="en-US"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第五次 </a:t>
                      </a:r>
                      <a:r>
                        <a:rPr kumimoji="1" lang="en-US" altLang="zh-CN"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13 11</a:t>
                      </a:r>
                      <a:r>
                        <a:rPr kumimoji="1" lang="zh-CN" altLang="en-US"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得分</a:t>
                      </a:r>
                      <a:r>
                        <a:rPr kumimoji="1" lang="en-US" altLang="zh-CN"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24</a:t>
                      </a:r>
                      <a:endParaRPr kumimoji="1" lang="en-US" altLang="zh-CN"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endParaRPr>
                    </a:p>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zh-CN" altLang="en-US"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第六次</a:t>
                      </a:r>
                      <a:r>
                        <a:rPr kumimoji="1" lang="en-US" altLang="zh-CN"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24</a:t>
                      </a:r>
                      <a:endParaRPr kumimoji="1" lang="en-US" altLang="zh-CN"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endParaRPr>
                    </a:p>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zh-CN" altLang="en-US"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总分：</a:t>
                      </a:r>
                      <a:r>
                        <a:rPr kumimoji="1" lang="en-US" altLang="zh-CN"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61</a:t>
                      </a:r>
                      <a:endParaRPr kumimoji="1" lang="en-US" altLang="zh-CN"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r>
              <a:tr h="468630">
                <a:tc gridSpan="2">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r>
                        <a:rPr kumimoji="1" lang="zh-CN" altLang="en-US"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rPr>
                        <a:t>显然，贪心法是错误的。 </a:t>
                      </a:r>
                      <a:endParaRPr kumimoji="1" lang="zh-CN" altLang="en-US" sz="2400" b="0" i="0" u="none" strike="noStrike" cap="none" normalizeH="0" baseline="0" smtClean="0">
                        <a:ln>
                          <a:noFill/>
                        </a:ln>
                        <a:solidFill>
                          <a:schemeClr val="tx1"/>
                        </a:solidFill>
                        <a:effectLst/>
                        <a:latin typeface="黑体" panose="02010609060101010101" pitchFamily="2" charset="-122"/>
                        <a:ea typeface="黑体" panose="02010609060101010101" pitchFamily="2" charset="-122"/>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hMerge="1">
                  <a:tcPr/>
                </a:tc>
              </a:tr>
            </a:tbl>
          </a:graphicData>
        </a:graphic>
      </p:graphicFrame>
      <p:sp>
        <p:nvSpPr>
          <p:cNvPr id="4" name="标题 3"/>
          <p:cNvSpPr>
            <a:spLocks noGrp="1"/>
          </p:cNvSpPr>
          <p:nvPr>
            <p:ph type="title"/>
          </p:nvPr>
        </p:nvSpPr>
        <p:spPr>
          <a:xfrm>
            <a:off x="457200" y="287973"/>
            <a:ext cx="8229600" cy="1143000"/>
          </a:xfrm>
        </p:spPr>
        <p:txBody>
          <a:bodyPr anchor="ctr">
            <a:normAutofit/>
          </a:bodyPr>
          <a:lstStyle/>
          <a:p>
            <a:r>
              <a:rPr lang="zh-CN" altLang="en-US" sz="4000">
                <a:solidFill>
                  <a:srgbClr val="FF0000"/>
                </a:solidFill>
                <a:latin typeface="微软雅黑" panose="020B0503020204020204" charset="-122"/>
                <a:ea typeface="微软雅黑" panose="020B0503020204020204" charset="-122"/>
                <a:cs typeface="微软雅黑" panose="020B0503020204020204" charset="-122"/>
                <a:sym typeface="+mn-ea"/>
              </a:rPr>
              <a:t>区间</a:t>
            </a:r>
            <a:r>
              <a:rPr lang="en-US" altLang="zh-CN" sz="4000">
                <a:solidFill>
                  <a:srgbClr val="FF0000"/>
                </a:solidFill>
                <a:latin typeface="微软雅黑" panose="020B0503020204020204" charset="-122"/>
                <a:ea typeface="微软雅黑" panose="020B0503020204020204" charset="-122"/>
                <a:cs typeface="微软雅黑" panose="020B0503020204020204" charset="-122"/>
                <a:sym typeface="+mn-ea"/>
              </a:rPr>
              <a:t>DP</a:t>
            </a:r>
            <a:r>
              <a:rPr lang="zh-CN" altLang="en-US" sz="4000">
                <a:solidFill>
                  <a:srgbClr val="FF0000"/>
                </a:solidFill>
                <a:latin typeface="微软雅黑" panose="020B0503020204020204" charset="-122"/>
                <a:ea typeface="微软雅黑" panose="020B0503020204020204" charset="-122"/>
                <a:cs typeface="微软雅黑" panose="020B0503020204020204" charset="-122"/>
                <a:sym typeface="+mn-ea"/>
              </a:rPr>
              <a:t>应用举例</a:t>
            </a:r>
            <a:r>
              <a:rPr lang="en-US" altLang="zh-CN" sz="4000" dirty="0" smtClean="0">
                <a:solidFill>
                  <a:srgbClr val="FF0000"/>
                </a:solidFill>
                <a:latin typeface="微软雅黑" panose="020B0503020204020204" charset="-122"/>
                <a:ea typeface="微软雅黑" panose="020B0503020204020204" charset="-122"/>
                <a:cs typeface="微软雅黑" panose="020B0503020204020204" charset="-122"/>
              </a:rPr>
              <a:t>—</a:t>
            </a:r>
            <a:r>
              <a:rPr lang="zh-CN" altLang="en-US" sz="4000" dirty="0" smtClean="0">
                <a:solidFill>
                  <a:srgbClr val="FF0000"/>
                </a:solidFill>
                <a:latin typeface="微软雅黑" panose="020B0503020204020204" charset="-122"/>
                <a:ea typeface="微软雅黑" panose="020B0503020204020204" charset="-122"/>
                <a:cs typeface="微软雅黑" panose="020B0503020204020204" charset="-122"/>
              </a:rPr>
              <a:t>石子</a:t>
            </a:r>
            <a:r>
              <a:rPr lang="zh-CN" altLang="en-US" sz="4000" dirty="0" smtClean="0">
                <a:solidFill>
                  <a:srgbClr val="FF0000"/>
                </a:solidFill>
                <a:latin typeface="微软雅黑" panose="020B0503020204020204" charset="-122"/>
                <a:ea typeface="微软雅黑" panose="020B0503020204020204" charset="-122"/>
                <a:cs typeface="微软雅黑" panose="020B0503020204020204" charset="-122"/>
              </a:rPr>
              <a:t>合并</a:t>
            </a:r>
            <a:endParaRPr lang="zh-CN" altLang="en-US" sz="4000"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539750" y="1484313"/>
            <a:ext cx="8280400" cy="496887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buFont typeface="Wingdings" panose="05000000000000000000" charset="0"/>
              <a:buChar char=""/>
            </a:pPr>
            <a:r>
              <a:rPr lang="zh-CN" altLang="en-US" sz="2400" dirty="0" smtClean="0">
                <a:latin typeface="微软雅黑" panose="020B0503020204020204" charset="-122"/>
                <a:ea typeface="微软雅黑" panose="020B0503020204020204" charset="-122"/>
                <a:cs typeface="微软雅黑" panose="020B0503020204020204" charset="-122"/>
              </a:rPr>
              <a:t>设</a:t>
            </a:r>
            <a:r>
              <a:rPr lang="en-US" altLang="zh-CN" sz="2400" dirty="0" smtClean="0">
                <a:latin typeface="微软雅黑" panose="020B0503020204020204" charset="-122"/>
                <a:ea typeface="微软雅黑" panose="020B0503020204020204" charset="-122"/>
                <a:cs typeface="微软雅黑" panose="020B0503020204020204" charset="-122"/>
              </a:rPr>
              <a:t>data[</a:t>
            </a:r>
            <a:r>
              <a:rPr lang="en-US" altLang="zh-CN" sz="2400" dirty="0" err="1" smtClean="0">
                <a:latin typeface="微软雅黑" panose="020B0503020204020204" charset="-122"/>
                <a:ea typeface="微软雅黑" panose="020B0503020204020204" charset="-122"/>
                <a:cs typeface="微软雅黑" panose="020B0503020204020204" charset="-122"/>
              </a:rPr>
              <a:t>i][j</a:t>
            </a:r>
            <a:r>
              <a:rPr lang="en-US" altLang="zh-CN" sz="2400" dirty="0" smtClean="0">
                <a:latin typeface="微软雅黑" panose="020B0503020204020204" charset="-122"/>
                <a:ea typeface="微软雅黑" panose="020B0503020204020204" charset="-122"/>
                <a:cs typeface="微软雅黑" panose="020B0503020204020204" charset="-122"/>
              </a:rPr>
              <a:t>]</a:t>
            </a:r>
            <a:r>
              <a:rPr lang="zh-CN" altLang="en-US" sz="2400" dirty="0" smtClean="0">
                <a:latin typeface="微软雅黑" panose="020B0503020204020204" charset="-122"/>
                <a:ea typeface="微软雅黑" panose="020B0503020204020204" charset="-122"/>
                <a:cs typeface="微软雅黑" panose="020B0503020204020204" charset="-122"/>
              </a:rPr>
              <a:t>表示将从第</a:t>
            </a:r>
            <a:r>
              <a:rPr lang="en-US" altLang="zh-CN" sz="2400" dirty="0" err="1" smtClean="0">
                <a:latin typeface="微软雅黑" panose="020B0503020204020204" charset="-122"/>
                <a:ea typeface="微软雅黑" panose="020B0503020204020204" charset="-122"/>
                <a:cs typeface="微软雅黑" panose="020B0503020204020204" charset="-122"/>
              </a:rPr>
              <a:t>i</a:t>
            </a:r>
            <a:r>
              <a:rPr lang="zh-CN" altLang="en-US" sz="2400" dirty="0" smtClean="0">
                <a:latin typeface="微软雅黑" panose="020B0503020204020204" charset="-122"/>
                <a:ea typeface="微软雅黑" panose="020B0503020204020204" charset="-122"/>
                <a:cs typeface="微软雅黑" panose="020B0503020204020204" charset="-122"/>
              </a:rPr>
              <a:t>堆石子到第</a:t>
            </a:r>
            <a:r>
              <a:rPr lang="en-US" altLang="zh-CN" sz="2400" dirty="0" smtClean="0">
                <a:latin typeface="微软雅黑" panose="020B0503020204020204" charset="-122"/>
                <a:ea typeface="微软雅黑" panose="020B0503020204020204" charset="-122"/>
                <a:cs typeface="微软雅黑" panose="020B0503020204020204" charset="-122"/>
              </a:rPr>
              <a:t>j</a:t>
            </a:r>
            <a:r>
              <a:rPr lang="zh-CN" altLang="en-US" sz="2400" dirty="0" smtClean="0">
                <a:latin typeface="微软雅黑" panose="020B0503020204020204" charset="-122"/>
                <a:ea typeface="微软雅黑" panose="020B0503020204020204" charset="-122"/>
                <a:cs typeface="微软雅黑" panose="020B0503020204020204" charset="-122"/>
              </a:rPr>
              <a:t>堆石子的总和。</a:t>
            </a:r>
            <a:endParaRPr lang="zh-CN" altLang="en-US" sz="2400" dirty="0" smtClean="0">
              <a:latin typeface="微软雅黑" panose="020B0503020204020204" charset="-122"/>
              <a:ea typeface="微软雅黑" panose="020B0503020204020204" charset="-122"/>
              <a:cs typeface="微软雅黑" panose="020B0503020204020204" charset="-122"/>
            </a:endParaRPr>
          </a:p>
          <a:p>
            <a:pPr>
              <a:lnSpc>
                <a:spcPct val="150000"/>
              </a:lnSpc>
              <a:buFont typeface="Wingdings" panose="05000000000000000000" charset="0"/>
              <a:buChar char=""/>
            </a:pPr>
            <a:r>
              <a:rPr lang="zh-CN" altLang="en-US" sz="2400" dirty="0" smtClean="0">
                <a:latin typeface="微软雅黑" panose="020B0503020204020204" charset="-122"/>
                <a:ea typeface="微软雅黑" panose="020B0503020204020204" charset="-122"/>
                <a:cs typeface="微软雅黑" panose="020B0503020204020204" charset="-122"/>
              </a:rPr>
              <a:t>用</a:t>
            </a:r>
            <a:r>
              <a:rPr lang="en-US" altLang="zh-CN" sz="2400" dirty="0" err="1" smtClean="0">
                <a:latin typeface="微软雅黑" panose="020B0503020204020204" charset="-122"/>
                <a:ea typeface="微软雅黑" panose="020B0503020204020204" charset="-122"/>
                <a:cs typeface="微软雅黑" panose="020B0503020204020204" charset="-122"/>
              </a:rPr>
              <a:t>fmin</a:t>
            </a:r>
            <a:r>
              <a:rPr lang="en-US" altLang="zh-CN" sz="2400" dirty="0" smtClean="0">
                <a:latin typeface="微软雅黑" panose="020B0503020204020204" charset="-122"/>
                <a:ea typeface="微软雅黑" panose="020B0503020204020204" charset="-122"/>
                <a:cs typeface="微软雅黑" panose="020B0503020204020204" charset="-122"/>
              </a:rPr>
              <a:t>[</a:t>
            </a:r>
            <a:r>
              <a:rPr lang="en-US" altLang="zh-CN" sz="2400" dirty="0" err="1" smtClean="0">
                <a:latin typeface="微软雅黑" panose="020B0503020204020204" charset="-122"/>
                <a:ea typeface="微软雅黑" panose="020B0503020204020204" charset="-122"/>
                <a:cs typeface="微软雅黑" panose="020B0503020204020204" charset="-122"/>
              </a:rPr>
              <a:t>i][j</a:t>
            </a:r>
            <a:r>
              <a:rPr lang="en-US" altLang="zh-CN" sz="2400" dirty="0" smtClean="0">
                <a:latin typeface="微软雅黑" panose="020B0503020204020204" charset="-122"/>
                <a:ea typeface="微软雅黑" panose="020B0503020204020204" charset="-122"/>
                <a:cs typeface="微软雅黑" panose="020B0503020204020204" charset="-122"/>
              </a:rPr>
              <a:t>]</a:t>
            </a:r>
            <a:r>
              <a:rPr lang="zh-CN" altLang="en-US" sz="2400" dirty="0" smtClean="0">
                <a:latin typeface="微软雅黑" panose="020B0503020204020204" charset="-122"/>
                <a:ea typeface="微软雅黑" panose="020B0503020204020204" charset="-122"/>
                <a:cs typeface="微软雅黑" panose="020B0503020204020204" charset="-122"/>
              </a:rPr>
              <a:t>表示将从第</a:t>
            </a:r>
            <a:r>
              <a:rPr lang="en-US" altLang="zh-CN" sz="2400" dirty="0" err="1" smtClean="0">
                <a:latin typeface="微软雅黑" panose="020B0503020204020204" charset="-122"/>
                <a:ea typeface="微软雅黑" panose="020B0503020204020204" charset="-122"/>
                <a:cs typeface="微软雅黑" panose="020B0503020204020204" charset="-122"/>
              </a:rPr>
              <a:t>i</a:t>
            </a:r>
            <a:r>
              <a:rPr lang="zh-CN" altLang="en-US" sz="2400" dirty="0" smtClean="0">
                <a:latin typeface="微软雅黑" panose="020B0503020204020204" charset="-122"/>
                <a:ea typeface="微软雅黑" panose="020B0503020204020204" charset="-122"/>
                <a:cs typeface="微软雅黑" panose="020B0503020204020204" charset="-122"/>
              </a:rPr>
              <a:t>堆石子到第</a:t>
            </a:r>
            <a:r>
              <a:rPr lang="en-US" altLang="zh-CN" sz="2400" dirty="0" smtClean="0">
                <a:latin typeface="微软雅黑" panose="020B0503020204020204" charset="-122"/>
                <a:ea typeface="微软雅黑" panose="020B0503020204020204" charset="-122"/>
                <a:cs typeface="微软雅黑" panose="020B0503020204020204" charset="-122"/>
              </a:rPr>
              <a:t>j</a:t>
            </a:r>
            <a:r>
              <a:rPr lang="zh-CN" altLang="en-US" sz="2400" dirty="0" smtClean="0">
                <a:latin typeface="微软雅黑" panose="020B0503020204020204" charset="-122"/>
                <a:ea typeface="微软雅黑" panose="020B0503020204020204" charset="-122"/>
                <a:cs typeface="微软雅黑" panose="020B0503020204020204" charset="-122"/>
              </a:rPr>
              <a:t>堆石子合并的最小得分，那么： </a:t>
            </a:r>
            <a:endParaRPr lang="zh-CN" altLang="en-US" sz="2400" dirty="0" smtClean="0">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charset="0"/>
              <a:buChar char=""/>
            </a:pPr>
            <a:r>
              <a:rPr lang="en-US" altLang="zh-CN" sz="2100" dirty="0" err="1">
                <a:latin typeface="微软雅黑" panose="020B0503020204020204" charset="-122"/>
                <a:ea typeface="微软雅黑" panose="020B0503020204020204" charset="-122"/>
                <a:cs typeface="微软雅黑" panose="020B0503020204020204" charset="-122"/>
              </a:rPr>
              <a:t>f</a:t>
            </a:r>
            <a:r>
              <a:rPr lang="en-US" altLang="zh-CN" sz="2100" dirty="0" err="1" smtClean="0">
                <a:latin typeface="微软雅黑" panose="020B0503020204020204" charset="-122"/>
                <a:ea typeface="微软雅黑" panose="020B0503020204020204" charset="-122"/>
                <a:cs typeface="微软雅黑" panose="020B0503020204020204" charset="-122"/>
              </a:rPr>
              <a:t>min</a:t>
            </a:r>
            <a:r>
              <a:rPr lang="en-US" altLang="zh-CN" sz="2100" dirty="0" smtClean="0">
                <a:latin typeface="微软雅黑" panose="020B0503020204020204" charset="-122"/>
                <a:ea typeface="微软雅黑" panose="020B0503020204020204" charset="-122"/>
                <a:cs typeface="微软雅黑" panose="020B0503020204020204" charset="-122"/>
              </a:rPr>
              <a:t>[</a:t>
            </a:r>
            <a:r>
              <a:rPr lang="en-US" altLang="zh-CN" sz="2100" dirty="0" err="1">
                <a:latin typeface="微软雅黑" panose="020B0503020204020204" charset="-122"/>
                <a:ea typeface="微软雅黑" panose="020B0503020204020204" charset="-122"/>
                <a:cs typeface="微软雅黑" panose="020B0503020204020204" charset="-122"/>
              </a:rPr>
              <a:t>i][</a:t>
            </a:r>
            <a:r>
              <a:rPr lang="en-US" altLang="zh-CN" sz="2100" dirty="0" err="1" smtClean="0">
                <a:latin typeface="微软雅黑" panose="020B0503020204020204" charset="-122"/>
                <a:ea typeface="微软雅黑" panose="020B0503020204020204" charset="-122"/>
                <a:cs typeface="微软雅黑" panose="020B0503020204020204" charset="-122"/>
              </a:rPr>
              <a:t>j</a:t>
            </a:r>
            <a:r>
              <a:rPr lang="en-US" altLang="zh-CN" sz="2100" dirty="0" smtClean="0">
                <a:latin typeface="微软雅黑" panose="020B0503020204020204" charset="-122"/>
                <a:ea typeface="微软雅黑" panose="020B0503020204020204" charset="-122"/>
                <a:cs typeface="微软雅黑" panose="020B0503020204020204" charset="-122"/>
              </a:rPr>
              <a:t>] = min(</a:t>
            </a:r>
            <a:r>
              <a:rPr lang="en-US" altLang="zh-CN" sz="2100" dirty="0" err="1" smtClean="0">
                <a:latin typeface="微软雅黑" panose="020B0503020204020204" charset="-122"/>
                <a:ea typeface="微软雅黑" panose="020B0503020204020204" charset="-122"/>
                <a:cs typeface="微软雅黑" panose="020B0503020204020204" charset="-122"/>
              </a:rPr>
              <a:t>fmin</a:t>
            </a:r>
            <a:r>
              <a:rPr lang="en-US" altLang="zh-CN" sz="2100" dirty="0" smtClean="0">
                <a:latin typeface="微软雅黑" panose="020B0503020204020204" charset="-122"/>
                <a:ea typeface="微软雅黑" panose="020B0503020204020204" charset="-122"/>
                <a:cs typeface="微软雅黑" panose="020B0503020204020204" charset="-122"/>
              </a:rPr>
              <a:t>[</a:t>
            </a:r>
            <a:r>
              <a:rPr lang="en-US" altLang="zh-CN" sz="2100" dirty="0" err="1" smtClean="0">
                <a:latin typeface="微软雅黑" panose="020B0503020204020204" charset="-122"/>
                <a:ea typeface="微软雅黑" panose="020B0503020204020204" charset="-122"/>
                <a:cs typeface="微软雅黑" panose="020B0503020204020204" charset="-122"/>
              </a:rPr>
              <a:t>i][k</a:t>
            </a:r>
            <a:r>
              <a:rPr lang="en-US" altLang="zh-CN" sz="2100" dirty="0" smtClean="0">
                <a:latin typeface="微软雅黑" panose="020B0503020204020204" charset="-122"/>
                <a:ea typeface="微软雅黑" panose="020B0503020204020204" charset="-122"/>
                <a:cs typeface="微软雅黑" panose="020B0503020204020204" charset="-122"/>
              </a:rPr>
              <a:t>]+</a:t>
            </a:r>
            <a:r>
              <a:rPr lang="en-US" altLang="zh-CN" sz="2100" dirty="0" err="1" smtClean="0">
                <a:latin typeface="微软雅黑" panose="020B0503020204020204" charset="-122"/>
                <a:ea typeface="微软雅黑" panose="020B0503020204020204" charset="-122"/>
                <a:cs typeface="微软雅黑" panose="020B0503020204020204" charset="-122"/>
              </a:rPr>
              <a:t>fmin</a:t>
            </a:r>
            <a:r>
              <a:rPr lang="en-US" altLang="zh-CN" sz="2100" dirty="0" smtClean="0">
                <a:latin typeface="微软雅黑" panose="020B0503020204020204" charset="-122"/>
                <a:ea typeface="微软雅黑" panose="020B0503020204020204" charset="-122"/>
                <a:cs typeface="微软雅黑" panose="020B0503020204020204" charset="-122"/>
              </a:rPr>
              <a:t>[k+1][j]+data[</a:t>
            </a:r>
            <a:r>
              <a:rPr lang="en-US" altLang="zh-CN" sz="2100" dirty="0" err="1" smtClean="0">
                <a:latin typeface="微软雅黑" panose="020B0503020204020204" charset="-122"/>
                <a:ea typeface="微软雅黑" panose="020B0503020204020204" charset="-122"/>
                <a:cs typeface="微软雅黑" panose="020B0503020204020204" charset="-122"/>
              </a:rPr>
              <a:t>i][j</a:t>
            </a:r>
            <a:r>
              <a:rPr lang="en-US" altLang="zh-CN" sz="2100" dirty="0" smtClean="0">
                <a:latin typeface="微软雅黑" panose="020B0503020204020204" charset="-122"/>
                <a:ea typeface="微软雅黑" panose="020B0503020204020204" charset="-122"/>
                <a:cs typeface="微软雅黑" panose="020B0503020204020204" charset="-122"/>
              </a:rPr>
              <a:t>] (</a:t>
            </a:r>
            <a:r>
              <a:rPr lang="en-US" altLang="zh-CN" sz="2100" dirty="0" err="1" smtClean="0">
                <a:latin typeface="微软雅黑" panose="020B0503020204020204" charset="-122"/>
                <a:ea typeface="微软雅黑" panose="020B0503020204020204" charset="-122"/>
                <a:cs typeface="微软雅黑" panose="020B0503020204020204" charset="-122"/>
              </a:rPr>
              <a:t>i</a:t>
            </a:r>
            <a:r>
              <a:rPr lang="en-US" altLang="zh-CN" sz="2100" dirty="0" smtClean="0">
                <a:latin typeface="微软雅黑" panose="020B0503020204020204" charset="-122"/>
                <a:ea typeface="微软雅黑" panose="020B0503020204020204" charset="-122"/>
                <a:cs typeface="微软雅黑" panose="020B0503020204020204" charset="-122"/>
              </a:rPr>
              <a:t>&lt;k&lt;j)</a:t>
            </a:r>
            <a:endParaRPr lang="en-US" altLang="zh-CN" sz="2100" dirty="0" smtClean="0">
              <a:latin typeface="微软雅黑" panose="020B0503020204020204" charset="-122"/>
              <a:ea typeface="微软雅黑" panose="020B0503020204020204" charset="-122"/>
              <a:cs typeface="微软雅黑" panose="020B0503020204020204" charset="-122"/>
            </a:endParaRPr>
          </a:p>
          <a:p>
            <a:pPr lvl="1">
              <a:lnSpc>
                <a:spcPct val="150000"/>
              </a:lnSpc>
              <a:buFont typeface="Wingdings" panose="05000000000000000000" charset="0"/>
              <a:buChar char=""/>
            </a:pPr>
            <a:r>
              <a:rPr lang="en-US" altLang="zh-CN" sz="2100" dirty="0" err="1" smtClean="0">
                <a:latin typeface="微软雅黑" panose="020B0503020204020204" charset="-122"/>
                <a:ea typeface="微软雅黑" panose="020B0503020204020204" charset="-122"/>
                <a:cs typeface="微软雅黑" panose="020B0503020204020204" charset="-122"/>
              </a:rPr>
              <a:t>fmin</a:t>
            </a:r>
            <a:r>
              <a:rPr lang="en-US" altLang="zh-CN" sz="2100" dirty="0" smtClean="0">
                <a:latin typeface="微软雅黑" panose="020B0503020204020204" charset="-122"/>
                <a:ea typeface="微软雅黑" panose="020B0503020204020204" charset="-122"/>
                <a:cs typeface="微软雅黑" panose="020B0503020204020204" charset="-122"/>
              </a:rPr>
              <a:t>[</a:t>
            </a:r>
            <a:r>
              <a:rPr lang="en-US" altLang="zh-CN" sz="2100" dirty="0" err="1" smtClean="0">
                <a:latin typeface="微软雅黑" panose="020B0503020204020204" charset="-122"/>
                <a:ea typeface="微软雅黑" panose="020B0503020204020204" charset="-122"/>
                <a:cs typeface="微软雅黑" panose="020B0503020204020204" charset="-122"/>
              </a:rPr>
              <a:t>i][i</a:t>
            </a:r>
            <a:r>
              <a:rPr lang="en-US" altLang="zh-CN" sz="2100" dirty="0" smtClean="0">
                <a:latin typeface="微软雅黑" panose="020B0503020204020204" charset="-122"/>
                <a:ea typeface="微软雅黑" panose="020B0503020204020204" charset="-122"/>
                <a:cs typeface="微软雅黑" panose="020B0503020204020204" charset="-122"/>
              </a:rPr>
              <a:t>] = 0</a:t>
            </a:r>
            <a:endParaRPr lang="en-US" altLang="zh-CN" sz="2100" dirty="0" smtClean="0">
              <a:latin typeface="微软雅黑" panose="020B0503020204020204" charset="-122"/>
              <a:ea typeface="微软雅黑" panose="020B0503020204020204" charset="-122"/>
              <a:cs typeface="微软雅黑" panose="020B0503020204020204" charset="-122"/>
            </a:endParaRPr>
          </a:p>
          <a:p>
            <a:pPr>
              <a:lnSpc>
                <a:spcPct val="150000"/>
              </a:lnSpc>
              <a:buFont typeface="Wingdings" panose="05000000000000000000" charset="0"/>
              <a:buChar char=""/>
            </a:pPr>
            <a:r>
              <a:rPr lang="zh-CN" altLang="en-US" sz="2400" dirty="0" smtClean="0">
                <a:latin typeface="微软雅黑" panose="020B0503020204020204" charset="-122"/>
                <a:ea typeface="微软雅黑" panose="020B0503020204020204" charset="-122"/>
                <a:cs typeface="微软雅黑" panose="020B0503020204020204" charset="-122"/>
              </a:rPr>
              <a:t>时间复杂度为</a:t>
            </a:r>
            <a:r>
              <a:rPr lang="en-US" altLang="zh-CN" sz="2400" dirty="0" smtClean="0">
                <a:latin typeface="微软雅黑" panose="020B0503020204020204" charset="-122"/>
                <a:ea typeface="微软雅黑" panose="020B0503020204020204" charset="-122"/>
                <a:cs typeface="微软雅黑" panose="020B0503020204020204" charset="-122"/>
              </a:rPr>
              <a:t>O(n</a:t>
            </a:r>
            <a:r>
              <a:rPr lang="en-US" altLang="zh-CN" sz="2400" baseline="30000" dirty="0" smtClean="0">
                <a:latin typeface="微软雅黑" panose="020B0503020204020204" charset="-122"/>
                <a:ea typeface="微软雅黑" panose="020B0503020204020204" charset="-122"/>
                <a:cs typeface="微软雅黑" panose="020B0503020204020204" charset="-122"/>
              </a:rPr>
              <a:t>3</a:t>
            </a:r>
            <a:r>
              <a:rPr lang="en-US" altLang="zh-CN" sz="2400" dirty="0" smtClean="0">
                <a:latin typeface="微软雅黑" panose="020B0503020204020204" charset="-122"/>
                <a:ea typeface="微软雅黑" panose="020B0503020204020204" charset="-122"/>
                <a:cs typeface="微软雅黑" panose="020B0503020204020204" charset="-122"/>
              </a:rPr>
              <a:t>)</a:t>
            </a:r>
            <a:r>
              <a:rPr lang="zh-CN" altLang="en-US" sz="2400" dirty="0" smtClean="0">
                <a:latin typeface="微软雅黑" panose="020B0503020204020204" charset="-122"/>
                <a:ea typeface="微软雅黑" panose="020B0503020204020204" charset="-122"/>
                <a:cs typeface="微软雅黑" panose="020B0503020204020204" charset="-122"/>
              </a:rPr>
              <a:t>。</a:t>
            </a: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150000"/>
              </a:lnSpc>
              <a:buFont typeface="Wingdings" panose="05000000000000000000" charset="0"/>
              <a:buChar char=""/>
            </a:pPr>
            <a:r>
              <a:rPr lang="zh-CN" altLang="en-US" sz="2400" dirty="0" smtClean="0">
                <a:latin typeface="微软雅黑" panose="020B0503020204020204" charset="-122"/>
                <a:ea typeface="微软雅黑" panose="020B0503020204020204" charset="-122"/>
                <a:cs typeface="微软雅黑" panose="020B0503020204020204" charset="-122"/>
              </a:rPr>
              <a:t>如何处理“圈”呢？</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3" name="标题 2"/>
          <p:cNvSpPr>
            <a:spLocks noGrp="1"/>
          </p:cNvSpPr>
          <p:nvPr>
            <p:ph type="title"/>
          </p:nvPr>
        </p:nvSpPr>
        <p:spPr>
          <a:xfrm>
            <a:off x="457200" y="287973"/>
            <a:ext cx="8229600" cy="1143000"/>
          </a:xfrm>
        </p:spPr>
        <p:txBody>
          <a:bodyPr anchor="ctr">
            <a:normAutofit/>
          </a:bodyPr>
          <a:lstStyle/>
          <a:p>
            <a:r>
              <a:rPr lang="zh-CN" altLang="en-US" sz="4000">
                <a:solidFill>
                  <a:srgbClr val="FF0000"/>
                </a:solidFill>
                <a:latin typeface="微软雅黑" panose="020B0503020204020204" charset="-122"/>
                <a:ea typeface="微软雅黑" panose="020B0503020204020204" charset="-122"/>
                <a:cs typeface="微软雅黑" panose="020B0503020204020204" charset="-122"/>
                <a:sym typeface="+mn-ea"/>
              </a:rPr>
              <a:t>区间</a:t>
            </a:r>
            <a:r>
              <a:rPr lang="en-US" altLang="zh-CN" sz="4000">
                <a:solidFill>
                  <a:srgbClr val="FF0000"/>
                </a:solidFill>
                <a:latin typeface="微软雅黑" panose="020B0503020204020204" charset="-122"/>
                <a:ea typeface="微软雅黑" panose="020B0503020204020204" charset="-122"/>
                <a:cs typeface="微软雅黑" panose="020B0503020204020204" charset="-122"/>
                <a:sym typeface="+mn-ea"/>
              </a:rPr>
              <a:t>DP</a:t>
            </a:r>
            <a:r>
              <a:rPr lang="zh-CN" altLang="en-US" sz="4000">
                <a:solidFill>
                  <a:srgbClr val="FF0000"/>
                </a:solidFill>
                <a:latin typeface="微软雅黑" panose="020B0503020204020204" charset="-122"/>
                <a:ea typeface="微软雅黑" panose="020B0503020204020204" charset="-122"/>
                <a:cs typeface="微软雅黑" panose="020B0503020204020204" charset="-122"/>
                <a:sym typeface="+mn-ea"/>
              </a:rPr>
              <a:t>应用举例</a:t>
            </a:r>
            <a:r>
              <a:rPr lang="en-US" altLang="zh-CN" sz="4000" dirty="0" smtClean="0">
                <a:solidFill>
                  <a:srgbClr val="FF0000"/>
                </a:solidFill>
                <a:latin typeface="微软雅黑" panose="020B0503020204020204" charset="-122"/>
                <a:ea typeface="微软雅黑" panose="020B0503020204020204" charset="-122"/>
                <a:cs typeface="微软雅黑" panose="020B0503020204020204" charset="-122"/>
              </a:rPr>
              <a:t>—</a:t>
            </a:r>
            <a:r>
              <a:rPr lang="zh-CN" altLang="en-US" sz="4000" dirty="0" smtClean="0">
                <a:solidFill>
                  <a:srgbClr val="FF0000"/>
                </a:solidFill>
                <a:latin typeface="微软雅黑" panose="020B0503020204020204" charset="-122"/>
                <a:ea typeface="微软雅黑" panose="020B0503020204020204" charset="-122"/>
                <a:cs typeface="微软雅黑" panose="020B0503020204020204" charset="-122"/>
              </a:rPr>
              <a:t>石子</a:t>
            </a:r>
            <a:r>
              <a:rPr lang="zh-CN" altLang="en-US" sz="4000" dirty="0" smtClean="0">
                <a:solidFill>
                  <a:srgbClr val="FF0000"/>
                </a:solidFill>
                <a:latin typeface="微软雅黑" panose="020B0503020204020204" charset="-122"/>
                <a:ea typeface="微软雅黑" panose="020B0503020204020204" charset="-122"/>
                <a:cs typeface="微软雅黑" panose="020B0503020204020204" charset="-122"/>
              </a:rPr>
              <a:t>合并</a:t>
            </a:r>
            <a:endParaRPr lang="zh-CN" altLang="en-US" sz="4000"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259" y="1313220"/>
            <a:ext cx="8786842" cy="5572164"/>
          </a:xfrm>
        </p:spPr>
        <p:txBody>
          <a:bodyPr>
            <a:noAutofit/>
          </a:bodyPr>
          <a:lstStyle/>
          <a:p>
            <a:pPr>
              <a:lnSpc>
                <a:spcPct val="110000"/>
              </a:lnSpc>
              <a:buFont typeface="Wingdings" panose="05000000000000000000" charset="0"/>
              <a:buChar char=""/>
            </a:pPr>
            <a:r>
              <a:rPr lang="zh-CN" altLang="en-US" sz="2400" dirty="0" smtClean="0">
                <a:solidFill>
                  <a:srgbClr val="FF0000"/>
                </a:solidFill>
                <a:latin typeface="微软雅黑" panose="020B0503020204020204" charset="-122"/>
                <a:ea typeface="微软雅黑" panose="020B0503020204020204" charset="-122"/>
                <a:cs typeface="微软雅黑" panose="020B0503020204020204" charset="-122"/>
              </a:rPr>
              <a:t>方法</a:t>
            </a:r>
            <a:r>
              <a:rPr lang="da-DK" sz="2400" dirty="0" smtClean="0">
                <a:solidFill>
                  <a:srgbClr val="FF0000"/>
                </a:solidFill>
                <a:latin typeface="微软雅黑" panose="020B0503020204020204" charset="-122"/>
                <a:ea typeface="微软雅黑" panose="020B0503020204020204" charset="-122"/>
                <a:cs typeface="微软雅黑" panose="020B0503020204020204" charset="-122"/>
              </a:rPr>
              <a:t>1</a:t>
            </a:r>
            <a:r>
              <a:rPr lang="zh-CN" altLang="en-US" sz="2400" dirty="0" smtClean="0">
                <a:solidFill>
                  <a:srgbClr val="FF0000"/>
                </a:solidFill>
                <a:latin typeface="微软雅黑" panose="020B0503020204020204" charset="-122"/>
                <a:ea typeface="微软雅黑" panose="020B0503020204020204" charset="-122"/>
                <a:cs typeface="微软雅黑" panose="020B0503020204020204" charset="-122"/>
              </a:rPr>
              <a:t>：“剪圈为线”</a:t>
            </a:r>
            <a:r>
              <a:rPr lang="zh-CN" altLang="en-US" sz="2400" dirty="0" smtClean="0">
                <a:latin typeface="微软雅黑" panose="020B0503020204020204" charset="-122"/>
                <a:ea typeface="微软雅黑" panose="020B0503020204020204" charset="-122"/>
                <a:cs typeface="微软雅黑" panose="020B0503020204020204" charset="-122"/>
              </a:rPr>
              <a:t>，枚举每次被剪的位置，因此要做</a:t>
            </a:r>
            <a:r>
              <a:rPr lang="da-DK" sz="2400" dirty="0" smtClean="0">
                <a:latin typeface="微软雅黑" panose="020B0503020204020204" charset="-122"/>
                <a:ea typeface="微软雅黑" panose="020B0503020204020204" charset="-122"/>
                <a:cs typeface="微软雅黑" panose="020B0503020204020204" charset="-122"/>
              </a:rPr>
              <a:t>N</a:t>
            </a:r>
            <a:r>
              <a:rPr lang="zh-CN" altLang="en-US" sz="2400" dirty="0" smtClean="0">
                <a:latin typeface="微软雅黑" panose="020B0503020204020204" charset="-122"/>
                <a:ea typeface="微软雅黑" panose="020B0503020204020204" charset="-122"/>
                <a:cs typeface="微软雅黑" panose="020B0503020204020204" charset="-122"/>
              </a:rPr>
              <a:t>次，时间复杂度为</a:t>
            </a:r>
            <a:r>
              <a:rPr lang="da-DK" sz="2400" dirty="0" smtClean="0">
                <a:latin typeface="微软雅黑" panose="020B0503020204020204" charset="-122"/>
                <a:ea typeface="微软雅黑" panose="020B0503020204020204" charset="-122"/>
                <a:cs typeface="微软雅黑" panose="020B0503020204020204" charset="-122"/>
              </a:rPr>
              <a:t>O(N</a:t>
            </a:r>
            <a:r>
              <a:rPr lang="da-DK" sz="2400" baseline="30000" dirty="0" smtClean="0">
                <a:latin typeface="微软雅黑" panose="020B0503020204020204" charset="-122"/>
                <a:ea typeface="微软雅黑" panose="020B0503020204020204" charset="-122"/>
                <a:cs typeface="微软雅黑" panose="020B0503020204020204" charset="-122"/>
              </a:rPr>
              <a:t>4</a:t>
            </a:r>
            <a:r>
              <a:rPr lang="da-DK" sz="2400" dirty="0" smtClean="0">
                <a:latin typeface="微软雅黑" panose="020B0503020204020204" charset="-122"/>
                <a:ea typeface="微软雅黑" panose="020B0503020204020204" charset="-122"/>
                <a:cs typeface="微软雅黑" panose="020B0503020204020204" charset="-122"/>
              </a:rPr>
              <a:t>)</a:t>
            </a:r>
            <a:r>
              <a:rPr lang="zh-CN" altLang="en-US" sz="2400" dirty="0" smtClean="0">
                <a:latin typeface="微软雅黑" panose="020B0503020204020204" charset="-122"/>
                <a:ea typeface="微软雅黑" panose="020B0503020204020204" charset="-122"/>
                <a:cs typeface="微软雅黑" panose="020B0503020204020204" charset="-122"/>
              </a:rPr>
              <a:t>。</a:t>
            </a:r>
            <a:endParaRPr lang="zh-CN" altLang="en-US" sz="2400" dirty="0" smtClean="0">
              <a:latin typeface="微软雅黑" panose="020B0503020204020204" charset="-122"/>
              <a:ea typeface="微软雅黑" panose="020B0503020204020204" charset="-122"/>
              <a:cs typeface="微软雅黑" panose="020B0503020204020204" charset="-122"/>
            </a:endParaRPr>
          </a:p>
          <a:p>
            <a:pPr>
              <a:lnSpc>
                <a:spcPct val="110000"/>
              </a:lnSpc>
              <a:buFont typeface="Wingdings" panose="05000000000000000000" charset="0"/>
              <a:buChar char=""/>
            </a:pPr>
            <a:r>
              <a:rPr lang="zh-CN" altLang="en-US" sz="2400" dirty="0" smtClean="0">
                <a:solidFill>
                  <a:srgbClr val="FF0000"/>
                </a:solidFill>
                <a:latin typeface="微软雅黑" panose="020B0503020204020204" charset="-122"/>
                <a:ea typeface="微软雅黑" panose="020B0503020204020204" charset="-122"/>
                <a:cs typeface="微软雅黑" panose="020B0503020204020204" charset="-122"/>
              </a:rPr>
              <a:t>方法</a:t>
            </a:r>
            <a:r>
              <a:rPr lang="da-DK" sz="2400" dirty="0" smtClean="0">
                <a:solidFill>
                  <a:srgbClr val="FF0000"/>
                </a:solidFill>
                <a:latin typeface="微软雅黑" panose="020B0503020204020204" charset="-122"/>
                <a:ea typeface="微软雅黑" panose="020B0503020204020204" charset="-122"/>
                <a:cs typeface="微软雅黑" panose="020B0503020204020204" charset="-122"/>
              </a:rPr>
              <a:t>2</a:t>
            </a:r>
            <a:r>
              <a:rPr lang="zh-CN" altLang="en-US" sz="2400" dirty="0" smtClean="0">
                <a:solidFill>
                  <a:srgbClr val="FF0000"/>
                </a:solidFill>
                <a:latin typeface="微软雅黑" panose="020B0503020204020204" charset="-122"/>
                <a:ea typeface="微软雅黑" panose="020B0503020204020204" charset="-122"/>
                <a:cs typeface="微软雅黑" panose="020B0503020204020204" charset="-122"/>
              </a:rPr>
              <a:t>：采用循环队列的形式</a:t>
            </a:r>
            <a:r>
              <a:rPr lang="zh-CN" altLang="en-US" sz="2400" dirty="0" smtClean="0">
                <a:latin typeface="微软雅黑" panose="020B0503020204020204" charset="-122"/>
                <a:ea typeface="微软雅黑" panose="020B0503020204020204" charset="-122"/>
                <a:cs typeface="微软雅黑" panose="020B0503020204020204" charset="-122"/>
              </a:rPr>
              <a:t>，见下图：</a:t>
            </a:r>
            <a:endParaRPr lang="zh-CN" altLang="en-US" sz="2400" dirty="0" smtClean="0">
              <a:latin typeface="微软雅黑" panose="020B0503020204020204" charset="-122"/>
              <a:ea typeface="微软雅黑" panose="020B0503020204020204" charset="-122"/>
              <a:cs typeface="微软雅黑" panose="020B0503020204020204" charset="-122"/>
            </a:endParaRPr>
          </a:p>
          <a:p>
            <a:pPr>
              <a:lnSpc>
                <a:spcPct val="110000"/>
              </a:lnSpc>
              <a:buFont typeface="Wingdings" panose="05000000000000000000" charset="0"/>
              <a:buChar char=""/>
            </a:pP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110000"/>
              </a:lnSpc>
              <a:buFont typeface="Wingdings" panose="05000000000000000000" charset="0"/>
              <a:buChar char=""/>
            </a:pP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110000"/>
              </a:lnSpc>
              <a:buFont typeface="Wingdings" panose="05000000000000000000" charset="0"/>
              <a:buChar char=""/>
            </a:pP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110000"/>
              </a:lnSpc>
              <a:buFont typeface="Wingdings" panose="05000000000000000000" charset="0"/>
              <a:buChar char=""/>
            </a:pP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110000"/>
              </a:lnSpc>
              <a:buFont typeface="Wingdings" panose="05000000000000000000" charset="0"/>
              <a:buChar char=""/>
            </a:pP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110000"/>
              </a:lnSpc>
              <a:buFont typeface="Wingdings" panose="05000000000000000000" charset="0"/>
              <a:buChar char=""/>
            </a:pPr>
            <a:endParaRPr lang="en-US" altLang="zh-CN" sz="2400" dirty="0" smtClean="0">
              <a:latin typeface="微软雅黑" panose="020B0503020204020204" charset="-122"/>
              <a:ea typeface="微软雅黑" panose="020B0503020204020204" charset="-122"/>
              <a:cs typeface="微软雅黑" panose="020B0503020204020204" charset="-122"/>
            </a:endParaRPr>
          </a:p>
          <a:p>
            <a:pPr marL="0" indent="0">
              <a:lnSpc>
                <a:spcPct val="110000"/>
              </a:lnSpc>
              <a:buFont typeface="Wingdings" panose="05000000000000000000" charset="0"/>
              <a:buNone/>
            </a:pPr>
            <a:r>
              <a:rPr lang="en-US" altLang="zh-CN" sz="2400" dirty="0" smtClean="0">
                <a:latin typeface="微软雅黑" panose="020B0503020204020204" charset="-122"/>
                <a:ea typeface="微软雅黑" panose="020B0503020204020204" charset="-122"/>
                <a:cs typeface="微软雅黑" panose="020B0503020204020204" charset="-122"/>
              </a:rPr>
              <a:t>      </a:t>
            </a:r>
            <a:r>
              <a:rPr lang="zh-CN" altLang="en-US" sz="2400" dirty="0" smtClean="0">
                <a:latin typeface="微软雅黑" panose="020B0503020204020204" charset="-122"/>
                <a:ea typeface="微软雅黑" panose="020B0503020204020204" charset="-122"/>
                <a:cs typeface="微软雅黑" panose="020B0503020204020204" charset="-122"/>
              </a:rPr>
              <a:t>其中，第</a:t>
            </a:r>
            <a:r>
              <a:rPr lang="en-US" sz="2400" dirty="0" smtClean="0">
                <a:latin typeface="微软雅黑" panose="020B0503020204020204" charset="-122"/>
                <a:ea typeface="微软雅黑" panose="020B0503020204020204" charset="-122"/>
                <a:cs typeface="微软雅黑" panose="020B0503020204020204" charset="-122"/>
              </a:rPr>
              <a:t>N+1</a:t>
            </a:r>
            <a:r>
              <a:rPr lang="zh-CN" altLang="en-US" sz="2400" dirty="0" smtClean="0">
                <a:latin typeface="微软雅黑" panose="020B0503020204020204" charset="-122"/>
                <a:ea typeface="微软雅黑" panose="020B0503020204020204" charset="-122"/>
                <a:cs typeface="微软雅黑" panose="020B0503020204020204" charset="-122"/>
              </a:rPr>
              <a:t>到</a:t>
            </a:r>
            <a:r>
              <a:rPr lang="en-US" sz="2400" dirty="0" smtClean="0">
                <a:latin typeface="微软雅黑" panose="020B0503020204020204" charset="-122"/>
                <a:ea typeface="微软雅黑" panose="020B0503020204020204" charset="-122"/>
                <a:cs typeface="微软雅黑" panose="020B0503020204020204" charset="-122"/>
              </a:rPr>
              <a:t>2N-1</a:t>
            </a:r>
            <a:r>
              <a:rPr lang="zh-CN" altLang="en-US" sz="2400" dirty="0" smtClean="0">
                <a:latin typeface="微软雅黑" panose="020B0503020204020204" charset="-122"/>
                <a:ea typeface="微软雅黑" panose="020B0503020204020204" charset="-122"/>
                <a:cs typeface="微软雅黑" panose="020B0503020204020204" charset="-122"/>
              </a:rPr>
              <a:t>堆石子就是</a:t>
            </a:r>
            <a:r>
              <a:rPr lang="en-US" sz="2400" dirty="0" smtClean="0">
                <a:latin typeface="微软雅黑" panose="020B0503020204020204" charset="-122"/>
                <a:ea typeface="微软雅黑" panose="020B0503020204020204" charset="-122"/>
                <a:cs typeface="微软雅黑" panose="020B0503020204020204" charset="-122"/>
              </a:rPr>
              <a:t>1</a:t>
            </a:r>
            <a:r>
              <a:rPr lang="zh-CN" altLang="en-US" sz="2400" dirty="0" smtClean="0">
                <a:latin typeface="微软雅黑" panose="020B0503020204020204" charset="-122"/>
                <a:ea typeface="微软雅黑" panose="020B0503020204020204" charset="-122"/>
                <a:cs typeface="微软雅黑" panose="020B0503020204020204" charset="-122"/>
              </a:rPr>
              <a:t>～</a:t>
            </a:r>
            <a:r>
              <a:rPr lang="en-US" sz="2400" dirty="0" smtClean="0">
                <a:latin typeface="微软雅黑" panose="020B0503020204020204" charset="-122"/>
                <a:ea typeface="微软雅黑" panose="020B0503020204020204" charset="-122"/>
                <a:cs typeface="微软雅黑" panose="020B0503020204020204" charset="-122"/>
              </a:rPr>
              <a:t>N-1</a:t>
            </a:r>
            <a:r>
              <a:rPr lang="zh-CN" altLang="en-US" sz="2400" dirty="0" smtClean="0">
                <a:latin typeface="微软雅黑" panose="020B0503020204020204" charset="-122"/>
                <a:ea typeface="微软雅黑" panose="020B0503020204020204" charset="-122"/>
                <a:cs typeface="微软雅黑" panose="020B0503020204020204" charset="-122"/>
              </a:rPr>
              <a:t>堆石子。这样求出</a:t>
            </a:r>
            <a:r>
              <a:rPr lang="en-US" sz="2400" dirty="0" smtClean="0">
                <a:latin typeface="微软雅黑" panose="020B0503020204020204" charset="-122"/>
                <a:ea typeface="微软雅黑" panose="020B0503020204020204" charset="-122"/>
                <a:cs typeface="微软雅黑" panose="020B0503020204020204" charset="-122"/>
              </a:rPr>
              <a:t>F[1,N]</a:t>
            </a:r>
            <a:r>
              <a:rPr lang="zh-CN" altLang="en-US" sz="2400" dirty="0" smtClean="0">
                <a:latin typeface="微软雅黑" panose="020B0503020204020204" charset="-122"/>
                <a:ea typeface="微软雅黑" panose="020B0503020204020204" charset="-122"/>
                <a:cs typeface="微软雅黑" panose="020B0503020204020204" charset="-122"/>
              </a:rPr>
              <a:t>，</a:t>
            </a:r>
            <a:r>
              <a:rPr lang="en-US" sz="2400" dirty="0" smtClean="0">
                <a:latin typeface="微软雅黑" panose="020B0503020204020204" charset="-122"/>
                <a:ea typeface="微软雅黑" panose="020B0503020204020204" charset="-122"/>
                <a:cs typeface="微软雅黑" panose="020B0503020204020204" charset="-122"/>
              </a:rPr>
              <a:t>F[2,N+1]</a:t>
            </a:r>
            <a:r>
              <a:rPr lang="zh-CN" altLang="en-US" sz="2400" dirty="0" smtClean="0">
                <a:latin typeface="微软雅黑" panose="020B0503020204020204" charset="-122"/>
                <a:ea typeface="微软雅黑" panose="020B0503020204020204" charset="-122"/>
                <a:cs typeface="微软雅黑" panose="020B0503020204020204" charset="-122"/>
              </a:rPr>
              <a:t>，</a:t>
            </a:r>
            <a:r>
              <a:rPr lang="en-US" sz="2400" dirty="0" smtClean="0">
                <a:latin typeface="微软雅黑" panose="020B0503020204020204" charset="-122"/>
                <a:ea typeface="微软雅黑" panose="020B0503020204020204" charset="-122"/>
                <a:cs typeface="微软雅黑" panose="020B0503020204020204" charset="-122"/>
              </a:rPr>
              <a:t>…</a:t>
            </a:r>
            <a:r>
              <a:rPr lang="zh-CN" altLang="en-US" sz="2400" dirty="0" smtClean="0">
                <a:latin typeface="微软雅黑" panose="020B0503020204020204" charset="-122"/>
                <a:ea typeface="微软雅黑" panose="020B0503020204020204" charset="-122"/>
                <a:cs typeface="微软雅黑" panose="020B0503020204020204" charset="-122"/>
              </a:rPr>
              <a:t>，</a:t>
            </a:r>
            <a:r>
              <a:rPr lang="en-US" sz="2400" dirty="0" smtClean="0">
                <a:latin typeface="微软雅黑" panose="020B0503020204020204" charset="-122"/>
                <a:ea typeface="微软雅黑" panose="020B0503020204020204" charset="-122"/>
                <a:cs typeface="微软雅黑" panose="020B0503020204020204" charset="-122"/>
              </a:rPr>
              <a:t>F[N,2N-1]</a:t>
            </a:r>
            <a:r>
              <a:rPr lang="zh-CN" altLang="en-US" sz="2400" dirty="0" smtClean="0">
                <a:latin typeface="微软雅黑" panose="020B0503020204020204" charset="-122"/>
                <a:ea typeface="微软雅黑" panose="020B0503020204020204" charset="-122"/>
                <a:cs typeface="微软雅黑" panose="020B0503020204020204" charset="-122"/>
              </a:rPr>
              <a:t>就是所有的可能性，比较一下求出最大值即可，时间复杂度为</a:t>
            </a:r>
            <a:r>
              <a:rPr lang="da-DK" sz="2400" dirty="0" smtClean="0">
                <a:latin typeface="微软雅黑" panose="020B0503020204020204" charset="-122"/>
                <a:ea typeface="微软雅黑" panose="020B0503020204020204" charset="-122"/>
                <a:cs typeface="微软雅黑" panose="020B0503020204020204" charset="-122"/>
              </a:rPr>
              <a:t>O(8N</a:t>
            </a:r>
            <a:r>
              <a:rPr lang="da-DK" sz="2400" baseline="30000" dirty="0" smtClean="0">
                <a:latin typeface="微软雅黑" panose="020B0503020204020204" charset="-122"/>
                <a:ea typeface="微软雅黑" panose="020B0503020204020204" charset="-122"/>
                <a:cs typeface="微软雅黑" panose="020B0503020204020204" charset="-122"/>
              </a:rPr>
              <a:t>3</a:t>
            </a:r>
            <a:r>
              <a:rPr lang="da-DK" sz="2400" dirty="0" smtClean="0">
                <a:latin typeface="微软雅黑" panose="020B0503020204020204" charset="-122"/>
                <a:ea typeface="微软雅黑" panose="020B0503020204020204" charset="-122"/>
                <a:cs typeface="微软雅黑" panose="020B0503020204020204" charset="-122"/>
              </a:rPr>
              <a:t>)</a:t>
            </a:r>
            <a:r>
              <a:rPr lang="zh-CN" altLang="en-US" sz="2400" dirty="0" smtClean="0">
                <a:latin typeface="微软雅黑" panose="020B0503020204020204" charset="-122"/>
                <a:ea typeface="微软雅黑" panose="020B0503020204020204" charset="-122"/>
                <a:cs typeface="微软雅黑" panose="020B0503020204020204" charset="-122"/>
              </a:rPr>
              <a:t>。</a:t>
            </a:r>
            <a:endParaRPr lang="zh-CN" altLang="en-US" sz="2400" dirty="0" smtClean="0">
              <a:latin typeface="微软雅黑" panose="020B0503020204020204" charset="-122"/>
              <a:ea typeface="微软雅黑" panose="020B0503020204020204" charset="-122"/>
              <a:cs typeface="微软雅黑" panose="020B0503020204020204" charset="-122"/>
            </a:endParaRPr>
          </a:p>
        </p:txBody>
      </p:sp>
      <p:grpSp>
        <p:nvGrpSpPr>
          <p:cNvPr id="114690" name="Group 2"/>
          <p:cNvGrpSpPr/>
          <p:nvPr/>
        </p:nvGrpSpPr>
        <p:grpSpPr bwMode="auto">
          <a:xfrm>
            <a:off x="1571604" y="2780928"/>
            <a:ext cx="5929354" cy="2643206"/>
            <a:chOff x="2371" y="11834"/>
            <a:chExt cx="6392" cy="2554"/>
          </a:xfrm>
        </p:grpSpPr>
        <p:sp>
          <p:nvSpPr>
            <p:cNvPr id="114691" name="Oval 3"/>
            <p:cNvSpPr>
              <a:spLocks noChangeArrowheads="1"/>
            </p:cNvSpPr>
            <p:nvPr/>
          </p:nvSpPr>
          <p:spPr bwMode="auto">
            <a:xfrm>
              <a:off x="2371" y="11906"/>
              <a:ext cx="525" cy="468"/>
            </a:xfrm>
            <a:prstGeom prst="ellipse">
              <a:avLst/>
            </a:prstGeom>
            <a:solidFill>
              <a:srgbClr val="FFFFFF"/>
            </a:solidFill>
            <a:ln w="9525">
              <a:solidFill>
                <a:srgbClr val="000000"/>
              </a:solidFill>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b="1" i="0" u="none" strike="noStrike" cap="none" normalizeH="0" baseline="0" smtClean="0">
                  <a:ln>
                    <a:noFill/>
                  </a:ln>
                  <a:solidFill>
                    <a:schemeClr val="tx1"/>
                  </a:solidFill>
                  <a:effectLst/>
                  <a:latin typeface="Calibri" panose="020F0502020204030204" charset="0"/>
                  <a:ea typeface="宋体" panose="02010600030101010101" pitchFamily="2" charset="-122"/>
                </a:rPr>
                <a:t>1</a:t>
              </a:r>
              <a:endParaRPr kumimoji="0" lang="zh-CN" altLang="zh-CN"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14692" name="Oval 4"/>
            <p:cNvSpPr>
              <a:spLocks noChangeArrowheads="1"/>
            </p:cNvSpPr>
            <p:nvPr/>
          </p:nvSpPr>
          <p:spPr bwMode="auto">
            <a:xfrm>
              <a:off x="3134" y="11892"/>
              <a:ext cx="525" cy="468"/>
            </a:xfrm>
            <a:prstGeom prst="ellipse">
              <a:avLst/>
            </a:prstGeom>
            <a:solidFill>
              <a:srgbClr val="FFFFFF"/>
            </a:solidFill>
            <a:ln w="9525">
              <a:solidFill>
                <a:srgbClr val="000000"/>
              </a:solidFill>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b="1" i="0" u="none" strike="noStrike" cap="none" normalizeH="0" baseline="0" smtClean="0">
                  <a:ln>
                    <a:noFill/>
                  </a:ln>
                  <a:solidFill>
                    <a:schemeClr val="tx1"/>
                  </a:solidFill>
                  <a:effectLst/>
                  <a:latin typeface="Calibri" panose="020F0502020204030204" charset="0"/>
                  <a:ea typeface="宋体" panose="02010600030101010101" pitchFamily="2" charset="-122"/>
                </a:rPr>
                <a:t>2</a:t>
              </a:r>
              <a:endParaRPr kumimoji="0" lang="zh-CN" altLang="zh-CN"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14693" name="Oval 5"/>
            <p:cNvSpPr>
              <a:spLocks noChangeArrowheads="1"/>
            </p:cNvSpPr>
            <p:nvPr/>
          </p:nvSpPr>
          <p:spPr bwMode="auto">
            <a:xfrm>
              <a:off x="4842" y="11892"/>
              <a:ext cx="525" cy="468"/>
            </a:xfrm>
            <a:prstGeom prst="ellipse">
              <a:avLst/>
            </a:prstGeom>
            <a:solidFill>
              <a:srgbClr val="FFFFFF"/>
            </a:solidFill>
            <a:ln w="9525">
              <a:solidFill>
                <a:srgbClr val="000000"/>
              </a:solidFill>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b="1" i="0" u="none" strike="noStrike" cap="none" normalizeH="0" baseline="0" smtClean="0">
                  <a:ln>
                    <a:noFill/>
                  </a:ln>
                  <a:solidFill>
                    <a:schemeClr val="tx1"/>
                  </a:solidFill>
                  <a:effectLst/>
                  <a:latin typeface="Calibri" panose="020F0502020204030204" charset="0"/>
                  <a:ea typeface="宋体" panose="02010600030101010101" pitchFamily="2" charset="-122"/>
                </a:rPr>
                <a:t>N</a:t>
              </a:r>
              <a:endParaRPr kumimoji="0" lang="zh-CN" altLang="zh-CN"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14694" name="Line 6"/>
            <p:cNvSpPr>
              <a:spLocks noChangeShapeType="1"/>
            </p:cNvSpPr>
            <p:nvPr/>
          </p:nvSpPr>
          <p:spPr bwMode="auto">
            <a:xfrm>
              <a:off x="4002" y="12149"/>
              <a:ext cx="525" cy="0"/>
            </a:xfrm>
            <a:prstGeom prst="line">
              <a:avLst/>
            </a:prstGeom>
            <a:noFill/>
            <a:ln w="9525">
              <a:solidFill>
                <a:srgbClr val="000000"/>
              </a:solidFill>
              <a:prstDash val="dash"/>
              <a:round/>
            </a:ln>
          </p:spPr>
          <p:txBody>
            <a:bodyPr vert="horz" wrap="square" lIns="91440" tIns="45720" rIns="91440" bIns="45720" numCol="1" anchor="t" anchorCtr="0" compatLnSpc="1"/>
            <a:lstStyle/>
            <a:p>
              <a:endParaRPr lang="zh-CN" altLang="en-US"/>
            </a:p>
          </p:txBody>
        </p:sp>
        <p:sp>
          <p:nvSpPr>
            <p:cNvPr id="114695" name="Line 7"/>
            <p:cNvSpPr>
              <a:spLocks noChangeShapeType="1"/>
            </p:cNvSpPr>
            <p:nvPr/>
          </p:nvSpPr>
          <p:spPr bwMode="auto">
            <a:xfrm>
              <a:off x="7264" y="12104"/>
              <a:ext cx="525" cy="0"/>
            </a:xfrm>
            <a:prstGeom prst="line">
              <a:avLst/>
            </a:prstGeom>
            <a:noFill/>
            <a:ln w="9525">
              <a:solidFill>
                <a:srgbClr val="000000"/>
              </a:solidFill>
              <a:prstDash val="dash"/>
              <a:round/>
            </a:ln>
          </p:spPr>
          <p:txBody>
            <a:bodyPr vert="horz" wrap="square" lIns="91440" tIns="45720" rIns="91440" bIns="45720" numCol="1" anchor="t" anchorCtr="0" compatLnSpc="1"/>
            <a:lstStyle/>
            <a:p>
              <a:endParaRPr lang="zh-CN" altLang="en-US"/>
            </a:p>
          </p:txBody>
        </p:sp>
        <p:grpSp>
          <p:nvGrpSpPr>
            <p:cNvPr id="114696" name="Group 8"/>
            <p:cNvGrpSpPr/>
            <p:nvPr/>
          </p:nvGrpSpPr>
          <p:grpSpPr bwMode="auto">
            <a:xfrm>
              <a:off x="2427" y="12474"/>
              <a:ext cx="2835" cy="350"/>
              <a:chOff x="2427" y="12474"/>
              <a:chExt cx="2835" cy="350"/>
            </a:xfrm>
          </p:grpSpPr>
          <p:sp>
            <p:nvSpPr>
              <p:cNvPr id="114697" name="Line 9"/>
              <p:cNvSpPr>
                <a:spLocks noChangeShapeType="1"/>
              </p:cNvSpPr>
              <p:nvPr/>
            </p:nvSpPr>
            <p:spPr bwMode="auto">
              <a:xfrm flipV="1">
                <a:off x="2427" y="12516"/>
                <a:ext cx="2835" cy="1"/>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a:p>
            </p:txBody>
          </p:sp>
          <p:sp>
            <p:nvSpPr>
              <p:cNvPr id="114698" name="Text Box 10"/>
              <p:cNvSpPr txBox="1">
                <a:spLocks noChangeArrowheads="1"/>
              </p:cNvSpPr>
              <p:nvPr/>
            </p:nvSpPr>
            <p:spPr bwMode="auto">
              <a:xfrm>
                <a:off x="3477" y="12474"/>
                <a:ext cx="938" cy="350"/>
              </a:xfrm>
              <a:prstGeom prst="rect">
                <a:avLst/>
              </a:prstGeom>
              <a:noFill/>
              <a:ln w="9525">
                <a:noFill/>
                <a:miter lim="800000"/>
              </a:ln>
            </p:spPr>
            <p:txBody>
              <a:bodyPr vert="horz" wrap="square" lIns="91440" tIns="45720" rIns="91440" bIns="45720" numCol="1" anchor="t" anchorCtr="0" compatLnSpc="1"/>
              <a:lstStyle/>
              <a:p>
                <a:pPr marL="0" marR="0" lvl="0" indent="0" algn="just" defTabSz="914400" rtl="0" eaLnBrk="1" fontAlgn="base" latinLnBrk="0" hangingPunct="1">
                  <a:lnSpc>
                    <a:spcPct val="100000"/>
                  </a:lnSpc>
                  <a:spcBef>
                    <a:spcPct val="0"/>
                  </a:spcBef>
                  <a:spcAft>
                    <a:spcPct val="0"/>
                  </a:spcAft>
                  <a:buClrTx/>
                  <a:buSzTx/>
                  <a:buFontTx/>
                  <a:buNone/>
                </a:pPr>
                <a:r>
                  <a:rPr kumimoji="0" lang="en-US" altLang="zh-CN" b="0" i="0" u="none" strike="noStrike" cap="none" normalizeH="0" baseline="0" dirty="0" smtClean="0">
                    <a:ln>
                      <a:noFill/>
                    </a:ln>
                    <a:solidFill>
                      <a:schemeClr val="tx1"/>
                    </a:solidFill>
                    <a:effectLst/>
                    <a:latin typeface="Calibri" panose="020F0502020204030204" charset="0"/>
                    <a:ea typeface="宋体" panose="02010600030101010101" pitchFamily="2" charset="-122"/>
                  </a:rPr>
                  <a:t>F[1,N]       </a:t>
                </a:r>
                <a:endParaRPr kumimoji="0" lang="zh-CN" altLang="zh-CN"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grpSp>
        <p:grpSp>
          <p:nvGrpSpPr>
            <p:cNvPr id="114699" name="Group 11"/>
            <p:cNvGrpSpPr/>
            <p:nvPr/>
          </p:nvGrpSpPr>
          <p:grpSpPr bwMode="auto">
            <a:xfrm>
              <a:off x="6500" y="11864"/>
              <a:ext cx="750" cy="496"/>
              <a:chOff x="7977" y="11864"/>
              <a:chExt cx="750" cy="496"/>
            </a:xfrm>
          </p:grpSpPr>
          <p:sp>
            <p:nvSpPr>
              <p:cNvPr id="114700" name="Oval 12"/>
              <p:cNvSpPr>
                <a:spLocks noChangeArrowheads="1"/>
              </p:cNvSpPr>
              <p:nvPr/>
            </p:nvSpPr>
            <p:spPr bwMode="auto">
              <a:xfrm>
                <a:off x="8032" y="11864"/>
                <a:ext cx="525" cy="468"/>
              </a:xfrm>
              <a:prstGeom prst="ellipse">
                <a:avLst/>
              </a:prstGeom>
              <a:solidFill>
                <a:srgbClr val="FFFFFF"/>
              </a:solidFill>
              <a:ln w="9525">
                <a:solidFill>
                  <a:srgbClr val="000000"/>
                </a:solidFill>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14701" name="Text Box 13"/>
              <p:cNvSpPr txBox="1">
                <a:spLocks noChangeArrowheads="1"/>
              </p:cNvSpPr>
              <p:nvPr/>
            </p:nvSpPr>
            <p:spPr bwMode="auto">
              <a:xfrm>
                <a:off x="7977" y="11892"/>
                <a:ext cx="750" cy="468"/>
              </a:xfrm>
              <a:prstGeom prst="rect">
                <a:avLst/>
              </a:prstGeom>
              <a:noFill/>
              <a:ln w="9525">
                <a:noFill/>
                <a:miter lim="800000"/>
              </a:ln>
            </p:spPr>
            <p:txBody>
              <a:bodyPr vert="horz" wrap="square" lIns="91440" tIns="45720" rIns="91440" bIns="45720" numCol="1" anchor="t" anchorCtr="0" compatLnSpc="1"/>
              <a:lstStyle/>
              <a:p>
                <a:pPr marL="0" marR="0" lvl="0" indent="0" algn="just" defTabSz="914400" rtl="0" eaLnBrk="1" fontAlgn="base" latinLnBrk="0" hangingPunct="1">
                  <a:lnSpc>
                    <a:spcPct val="100000"/>
                  </a:lnSpc>
                  <a:spcBef>
                    <a:spcPct val="0"/>
                  </a:spcBef>
                  <a:spcAft>
                    <a:spcPct val="0"/>
                  </a:spcAft>
                  <a:buClrTx/>
                  <a:buSzTx/>
                  <a:buFontTx/>
                  <a:buNone/>
                </a:pPr>
                <a:r>
                  <a:rPr kumimoji="0" lang="en-US" altLang="zh-CN" b="1" i="0" u="none" strike="noStrike" cap="none" normalizeH="0" baseline="0" smtClean="0">
                    <a:ln>
                      <a:noFill/>
                    </a:ln>
                    <a:solidFill>
                      <a:schemeClr val="tx1"/>
                    </a:solidFill>
                    <a:effectLst/>
                    <a:latin typeface="Calibri" panose="020F0502020204030204" charset="0"/>
                    <a:ea typeface="宋体" panose="02010600030101010101" pitchFamily="2" charset="-122"/>
                  </a:rPr>
                  <a:t>N+2</a:t>
                </a:r>
                <a:endParaRPr kumimoji="0" lang="zh-CN" altLang="zh-CN"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grpSp>
          <p:nvGrpSpPr>
            <p:cNvPr id="114702" name="Group 14"/>
            <p:cNvGrpSpPr/>
            <p:nvPr/>
          </p:nvGrpSpPr>
          <p:grpSpPr bwMode="auto">
            <a:xfrm>
              <a:off x="5667" y="11892"/>
              <a:ext cx="750" cy="496"/>
              <a:chOff x="7977" y="11864"/>
              <a:chExt cx="750" cy="496"/>
            </a:xfrm>
          </p:grpSpPr>
          <p:sp>
            <p:nvSpPr>
              <p:cNvPr id="114703" name="Oval 15"/>
              <p:cNvSpPr>
                <a:spLocks noChangeArrowheads="1"/>
              </p:cNvSpPr>
              <p:nvPr/>
            </p:nvSpPr>
            <p:spPr bwMode="auto">
              <a:xfrm>
                <a:off x="8032" y="11864"/>
                <a:ext cx="525" cy="468"/>
              </a:xfrm>
              <a:prstGeom prst="ellipse">
                <a:avLst/>
              </a:prstGeom>
              <a:solidFill>
                <a:srgbClr val="FFFFFF"/>
              </a:solidFill>
              <a:ln w="9525">
                <a:solidFill>
                  <a:srgbClr val="000000"/>
                </a:solidFill>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14704" name="Text Box 16"/>
              <p:cNvSpPr txBox="1">
                <a:spLocks noChangeArrowheads="1"/>
              </p:cNvSpPr>
              <p:nvPr/>
            </p:nvSpPr>
            <p:spPr bwMode="auto">
              <a:xfrm>
                <a:off x="7977" y="11892"/>
                <a:ext cx="750" cy="468"/>
              </a:xfrm>
              <a:prstGeom prst="rect">
                <a:avLst/>
              </a:prstGeom>
              <a:noFill/>
              <a:ln w="9525">
                <a:noFill/>
                <a:miter lim="800000"/>
              </a:ln>
            </p:spPr>
            <p:txBody>
              <a:bodyPr vert="horz" wrap="square" lIns="91440" tIns="45720" rIns="91440" bIns="45720" numCol="1" anchor="t" anchorCtr="0" compatLnSpc="1"/>
              <a:lstStyle/>
              <a:p>
                <a:pPr marL="0" marR="0" lvl="0" indent="0" algn="just" defTabSz="914400" rtl="0" eaLnBrk="1" fontAlgn="base" latinLnBrk="0" hangingPunct="1">
                  <a:lnSpc>
                    <a:spcPct val="100000"/>
                  </a:lnSpc>
                  <a:spcBef>
                    <a:spcPct val="0"/>
                  </a:spcBef>
                  <a:spcAft>
                    <a:spcPct val="0"/>
                  </a:spcAft>
                  <a:buClrTx/>
                  <a:buSzTx/>
                  <a:buFontTx/>
                  <a:buNone/>
                </a:pPr>
                <a:r>
                  <a:rPr kumimoji="0" lang="en-US" altLang="zh-CN" b="1" i="0" u="none" strike="noStrike" cap="none" normalizeH="0" baseline="0" dirty="0" smtClean="0">
                    <a:ln>
                      <a:noFill/>
                    </a:ln>
                    <a:solidFill>
                      <a:schemeClr val="tx1"/>
                    </a:solidFill>
                    <a:effectLst/>
                    <a:latin typeface="Calibri" panose="020F0502020204030204" charset="0"/>
                    <a:ea typeface="宋体" panose="02010600030101010101" pitchFamily="2" charset="-122"/>
                  </a:rPr>
                  <a:t>N+1</a:t>
                </a:r>
                <a:endParaRPr kumimoji="0" lang="zh-CN" altLang="zh-CN"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grpSp>
        <p:sp>
          <p:nvSpPr>
            <p:cNvPr id="114705" name="Oval 17"/>
            <p:cNvSpPr>
              <a:spLocks noChangeArrowheads="1"/>
            </p:cNvSpPr>
            <p:nvPr/>
          </p:nvSpPr>
          <p:spPr bwMode="auto">
            <a:xfrm>
              <a:off x="7942" y="11834"/>
              <a:ext cx="525" cy="468"/>
            </a:xfrm>
            <a:prstGeom prst="ellipse">
              <a:avLst/>
            </a:prstGeom>
            <a:solidFill>
              <a:srgbClr val="FFFFFF"/>
            </a:solidFill>
            <a:ln w="9525">
              <a:solidFill>
                <a:srgbClr val="000000"/>
              </a:solidFill>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14706" name="Text Box 18"/>
            <p:cNvSpPr txBox="1">
              <a:spLocks noChangeArrowheads="1"/>
            </p:cNvSpPr>
            <p:nvPr/>
          </p:nvSpPr>
          <p:spPr bwMode="auto">
            <a:xfrm>
              <a:off x="7803" y="11862"/>
              <a:ext cx="960" cy="468"/>
            </a:xfrm>
            <a:prstGeom prst="rect">
              <a:avLst/>
            </a:prstGeom>
            <a:noFill/>
            <a:ln w="9525">
              <a:noFill/>
              <a:miter lim="800000"/>
            </a:ln>
          </p:spPr>
          <p:txBody>
            <a:bodyPr vert="horz" wrap="square" lIns="91440" tIns="45720" rIns="91440" bIns="45720" numCol="1" anchor="t" anchorCtr="0" compatLnSpc="1"/>
            <a:lstStyle/>
            <a:p>
              <a:pPr marL="0" marR="0" lvl="0" indent="0" algn="just" defTabSz="914400" rtl="0" eaLnBrk="1" fontAlgn="base" latinLnBrk="0" hangingPunct="1">
                <a:lnSpc>
                  <a:spcPct val="100000"/>
                </a:lnSpc>
                <a:spcBef>
                  <a:spcPct val="0"/>
                </a:spcBef>
                <a:spcAft>
                  <a:spcPct val="0"/>
                </a:spcAft>
                <a:buClrTx/>
                <a:buSzTx/>
                <a:buFontTx/>
                <a:buNone/>
              </a:pPr>
              <a:r>
                <a:rPr kumimoji="0" lang="en-US" altLang="zh-CN" b="1" i="0" u="none" strike="noStrike" cap="none" normalizeH="0" baseline="0" dirty="0" smtClean="0">
                  <a:ln>
                    <a:noFill/>
                  </a:ln>
                  <a:solidFill>
                    <a:schemeClr val="tx1"/>
                  </a:solidFill>
                  <a:effectLst/>
                  <a:latin typeface="Calibri" panose="020F0502020204030204" charset="0"/>
                  <a:ea typeface="宋体" panose="02010600030101010101" pitchFamily="2" charset="-122"/>
                </a:rPr>
                <a:t>  </a:t>
              </a:r>
              <a:r>
                <a:rPr kumimoji="0" lang="en-US" altLang="zh-CN" sz="1600" b="1" i="0" u="none" strike="noStrike" cap="none" normalizeH="0" baseline="0" dirty="0" smtClean="0">
                  <a:ln>
                    <a:noFill/>
                  </a:ln>
                  <a:solidFill>
                    <a:schemeClr val="tx1"/>
                  </a:solidFill>
                  <a:effectLst/>
                  <a:latin typeface="Calibri" panose="020F0502020204030204" charset="0"/>
                  <a:ea typeface="宋体" panose="02010600030101010101" pitchFamily="2" charset="-122"/>
                </a:rPr>
                <a:t>2N-1</a:t>
              </a:r>
              <a:endParaRPr kumimoji="0" lang="en-US" altLang="zh-CN" sz="1600" b="1" i="0" u="none" strike="noStrike" cap="none" normalizeH="0" baseline="0" dirty="0" smtClean="0">
                <a:ln>
                  <a:noFill/>
                </a:ln>
                <a:solidFill>
                  <a:schemeClr val="tx1"/>
                </a:solidFill>
                <a:effectLst/>
                <a:latin typeface="Calibri" panose="020F0502020204030204" charset="0"/>
                <a:ea typeface="宋体" panose="02010600030101010101" pitchFamily="2" charset="-122"/>
              </a:endParaRPr>
            </a:p>
          </p:txBody>
        </p:sp>
        <p:sp>
          <p:nvSpPr>
            <p:cNvPr id="114707" name="Line 19"/>
            <p:cNvSpPr>
              <a:spLocks noChangeShapeType="1"/>
            </p:cNvSpPr>
            <p:nvPr/>
          </p:nvSpPr>
          <p:spPr bwMode="auto">
            <a:xfrm flipV="1">
              <a:off x="3336" y="12828"/>
              <a:ext cx="2766" cy="0"/>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a:p>
          </p:txBody>
        </p:sp>
        <p:sp>
          <p:nvSpPr>
            <p:cNvPr id="114708" name="Text Box 20"/>
            <p:cNvSpPr txBox="1">
              <a:spLocks noChangeArrowheads="1"/>
            </p:cNvSpPr>
            <p:nvPr/>
          </p:nvSpPr>
          <p:spPr bwMode="auto">
            <a:xfrm>
              <a:off x="4352" y="12790"/>
              <a:ext cx="1225" cy="350"/>
            </a:xfrm>
            <a:prstGeom prst="rect">
              <a:avLst/>
            </a:prstGeom>
            <a:noFill/>
            <a:ln w="9525">
              <a:noFill/>
              <a:miter lim="800000"/>
            </a:ln>
          </p:spPr>
          <p:txBody>
            <a:bodyPr vert="horz" wrap="square" lIns="91440" tIns="45720" rIns="91440" bIns="45720" numCol="1" anchor="t" anchorCtr="0" compatLnSpc="1"/>
            <a:lstStyle/>
            <a:p>
              <a:pPr marL="0" marR="0" lvl="0" indent="0" algn="just" defTabSz="914400" rtl="0" eaLnBrk="1" fontAlgn="base" latinLnBrk="0" hangingPunct="1">
                <a:lnSpc>
                  <a:spcPct val="100000"/>
                </a:lnSpc>
                <a:spcBef>
                  <a:spcPct val="0"/>
                </a:spcBef>
                <a:spcAft>
                  <a:spcPct val="0"/>
                </a:spcAft>
                <a:buClrTx/>
                <a:buSzTx/>
                <a:buFontTx/>
                <a:buNone/>
              </a:pPr>
              <a:r>
                <a:rPr kumimoji="0" lang="en-US" altLang="zh-CN" b="0" i="0" u="none" strike="noStrike" cap="none" normalizeH="0" baseline="0" smtClean="0">
                  <a:ln>
                    <a:noFill/>
                  </a:ln>
                  <a:solidFill>
                    <a:schemeClr val="tx1"/>
                  </a:solidFill>
                  <a:effectLst/>
                  <a:latin typeface="Calibri" panose="020F0502020204030204" charset="0"/>
                  <a:ea typeface="宋体" panose="02010600030101010101" pitchFamily="2" charset="-122"/>
                </a:rPr>
                <a:t>F[2,N+1]       </a:t>
              </a:r>
              <a:endParaRPr kumimoji="0" lang="zh-CN" altLang="zh-CN"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14709" name="Line 21"/>
            <p:cNvSpPr>
              <a:spLocks noChangeShapeType="1"/>
            </p:cNvSpPr>
            <p:nvPr/>
          </p:nvSpPr>
          <p:spPr bwMode="auto">
            <a:xfrm flipV="1">
              <a:off x="4212" y="13295"/>
              <a:ext cx="2835" cy="1"/>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a:p>
          </p:txBody>
        </p:sp>
        <p:sp>
          <p:nvSpPr>
            <p:cNvPr id="114710" name="Line 22"/>
            <p:cNvSpPr>
              <a:spLocks noChangeShapeType="1"/>
            </p:cNvSpPr>
            <p:nvPr/>
          </p:nvSpPr>
          <p:spPr bwMode="auto">
            <a:xfrm flipV="1">
              <a:off x="5577" y="14037"/>
              <a:ext cx="2835" cy="1"/>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a:p>
          </p:txBody>
        </p:sp>
        <p:sp>
          <p:nvSpPr>
            <p:cNvPr id="114711" name="Line 23"/>
            <p:cNvSpPr>
              <a:spLocks noChangeShapeType="1"/>
            </p:cNvSpPr>
            <p:nvPr/>
          </p:nvSpPr>
          <p:spPr bwMode="auto">
            <a:xfrm>
              <a:off x="5367" y="13764"/>
              <a:ext cx="525" cy="0"/>
            </a:xfrm>
            <a:prstGeom prst="line">
              <a:avLst/>
            </a:prstGeom>
            <a:noFill/>
            <a:ln w="9525">
              <a:solidFill>
                <a:srgbClr val="000000"/>
              </a:solidFill>
              <a:prstDash val="dash"/>
              <a:round/>
            </a:ln>
          </p:spPr>
          <p:txBody>
            <a:bodyPr vert="horz" wrap="square" lIns="91440" tIns="45720" rIns="91440" bIns="45720" numCol="1" anchor="t" anchorCtr="0" compatLnSpc="1"/>
            <a:lstStyle/>
            <a:p>
              <a:endParaRPr lang="zh-CN" altLang="en-US"/>
            </a:p>
          </p:txBody>
        </p:sp>
        <p:sp>
          <p:nvSpPr>
            <p:cNvPr id="114712" name="Text Box 24"/>
            <p:cNvSpPr txBox="1">
              <a:spLocks noChangeArrowheads="1"/>
            </p:cNvSpPr>
            <p:nvPr/>
          </p:nvSpPr>
          <p:spPr bwMode="auto">
            <a:xfrm>
              <a:off x="4772" y="13258"/>
              <a:ext cx="1225" cy="350"/>
            </a:xfrm>
            <a:prstGeom prst="rect">
              <a:avLst/>
            </a:prstGeom>
            <a:noFill/>
            <a:ln w="9525">
              <a:noFill/>
              <a:miter lim="800000"/>
            </a:ln>
          </p:spPr>
          <p:txBody>
            <a:bodyPr vert="horz" wrap="square" lIns="91440" tIns="45720" rIns="91440" bIns="45720" numCol="1" anchor="t" anchorCtr="0" compatLnSpc="1"/>
            <a:lstStyle/>
            <a:p>
              <a:pPr marL="0" marR="0" lvl="0" indent="0" algn="just" defTabSz="914400" rtl="0" eaLnBrk="1" fontAlgn="base" latinLnBrk="0" hangingPunct="1">
                <a:lnSpc>
                  <a:spcPct val="100000"/>
                </a:lnSpc>
                <a:spcBef>
                  <a:spcPct val="0"/>
                </a:spcBef>
                <a:spcAft>
                  <a:spcPct val="0"/>
                </a:spcAft>
                <a:buClrTx/>
                <a:buSzTx/>
                <a:buFontTx/>
                <a:buNone/>
              </a:pPr>
              <a:r>
                <a:rPr kumimoji="0" lang="en-US" altLang="zh-CN" b="0" i="0" u="none" strike="noStrike" cap="none" normalizeH="0" baseline="0" smtClean="0">
                  <a:ln>
                    <a:noFill/>
                  </a:ln>
                  <a:solidFill>
                    <a:schemeClr val="tx1"/>
                  </a:solidFill>
                  <a:effectLst/>
                  <a:latin typeface="Calibri" panose="020F0502020204030204" charset="0"/>
                  <a:ea typeface="宋体" panose="02010600030101010101" pitchFamily="2" charset="-122"/>
                </a:rPr>
                <a:t>F[3,N+2]       </a:t>
              </a:r>
              <a:endParaRPr kumimoji="0" lang="zh-CN" altLang="zh-CN"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14713" name="Text Box 25"/>
            <p:cNvSpPr txBox="1">
              <a:spLocks noChangeArrowheads="1"/>
            </p:cNvSpPr>
            <p:nvPr/>
          </p:nvSpPr>
          <p:spPr bwMode="auto">
            <a:xfrm>
              <a:off x="6732" y="14038"/>
              <a:ext cx="1225" cy="350"/>
            </a:xfrm>
            <a:prstGeom prst="rect">
              <a:avLst/>
            </a:prstGeom>
            <a:noFill/>
            <a:ln w="9525">
              <a:noFill/>
              <a:miter lim="800000"/>
            </a:ln>
          </p:spPr>
          <p:txBody>
            <a:bodyPr vert="horz" wrap="square" lIns="91440" tIns="45720" rIns="91440" bIns="45720" numCol="1" anchor="t" anchorCtr="0" compatLnSpc="1"/>
            <a:lstStyle/>
            <a:p>
              <a:pPr marL="0" marR="0" lvl="0" indent="0" algn="just" defTabSz="914400" rtl="0" eaLnBrk="1" fontAlgn="base" latinLnBrk="0" hangingPunct="1">
                <a:lnSpc>
                  <a:spcPct val="100000"/>
                </a:lnSpc>
                <a:spcBef>
                  <a:spcPct val="0"/>
                </a:spcBef>
                <a:spcAft>
                  <a:spcPct val="0"/>
                </a:spcAft>
                <a:buClrTx/>
                <a:buSzTx/>
                <a:buFontTx/>
                <a:buNone/>
              </a:pPr>
              <a:r>
                <a:rPr kumimoji="0" lang="en-US" altLang="zh-CN" b="0" i="0" u="none" strike="noStrike" cap="none" normalizeH="0" baseline="0" smtClean="0">
                  <a:ln>
                    <a:noFill/>
                  </a:ln>
                  <a:solidFill>
                    <a:schemeClr val="tx1"/>
                  </a:solidFill>
                  <a:effectLst/>
                  <a:latin typeface="Calibri" panose="020F0502020204030204" charset="0"/>
                  <a:ea typeface="宋体" panose="02010600030101010101" pitchFamily="2" charset="-122"/>
                </a:rPr>
                <a:t>F[N,2N-1]       </a:t>
              </a:r>
              <a:endParaRPr kumimoji="0" lang="zh-CN" altLang="zh-CN"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sp>
        <p:nvSpPr>
          <p:cNvPr id="4" name="标题 3"/>
          <p:cNvSpPr>
            <a:spLocks noGrp="1"/>
          </p:cNvSpPr>
          <p:nvPr>
            <p:ph type="title"/>
          </p:nvPr>
        </p:nvSpPr>
        <p:spPr>
          <a:xfrm>
            <a:off x="457200" y="287973"/>
            <a:ext cx="8229600" cy="1143000"/>
          </a:xfrm>
        </p:spPr>
        <p:txBody>
          <a:bodyPr anchor="ctr">
            <a:normAutofit/>
          </a:bodyPr>
          <a:lstStyle/>
          <a:p>
            <a:r>
              <a:rPr lang="zh-CN" altLang="en-US" sz="4000">
                <a:solidFill>
                  <a:srgbClr val="FF0000"/>
                </a:solidFill>
                <a:latin typeface="微软雅黑" panose="020B0503020204020204" charset="-122"/>
                <a:ea typeface="微软雅黑" panose="020B0503020204020204" charset="-122"/>
                <a:cs typeface="微软雅黑" panose="020B0503020204020204" charset="-122"/>
                <a:sym typeface="+mn-ea"/>
              </a:rPr>
              <a:t>区间</a:t>
            </a:r>
            <a:r>
              <a:rPr lang="en-US" altLang="zh-CN" sz="4000">
                <a:solidFill>
                  <a:srgbClr val="FF0000"/>
                </a:solidFill>
                <a:latin typeface="微软雅黑" panose="020B0503020204020204" charset="-122"/>
                <a:ea typeface="微软雅黑" panose="020B0503020204020204" charset="-122"/>
                <a:cs typeface="微软雅黑" panose="020B0503020204020204" charset="-122"/>
                <a:sym typeface="+mn-ea"/>
              </a:rPr>
              <a:t>DP</a:t>
            </a:r>
            <a:r>
              <a:rPr lang="zh-CN" altLang="en-US" sz="4000">
                <a:solidFill>
                  <a:srgbClr val="FF0000"/>
                </a:solidFill>
                <a:latin typeface="微软雅黑" panose="020B0503020204020204" charset="-122"/>
                <a:ea typeface="微软雅黑" panose="020B0503020204020204" charset="-122"/>
                <a:cs typeface="微软雅黑" panose="020B0503020204020204" charset="-122"/>
                <a:sym typeface="+mn-ea"/>
              </a:rPr>
              <a:t>应用举例</a:t>
            </a:r>
            <a:r>
              <a:rPr lang="en-US" altLang="zh-CN" sz="4000" dirty="0" smtClean="0">
                <a:solidFill>
                  <a:srgbClr val="FF0000"/>
                </a:solidFill>
                <a:latin typeface="微软雅黑" panose="020B0503020204020204" charset="-122"/>
                <a:ea typeface="微软雅黑" panose="020B0503020204020204" charset="-122"/>
                <a:cs typeface="微软雅黑" panose="020B0503020204020204" charset="-122"/>
              </a:rPr>
              <a:t>—</a:t>
            </a:r>
            <a:r>
              <a:rPr lang="zh-CN" altLang="en-US" sz="4000" dirty="0" smtClean="0">
                <a:solidFill>
                  <a:srgbClr val="FF0000"/>
                </a:solidFill>
                <a:latin typeface="微软雅黑" panose="020B0503020204020204" charset="-122"/>
                <a:ea typeface="微软雅黑" panose="020B0503020204020204" charset="-122"/>
                <a:cs typeface="微软雅黑" panose="020B0503020204020204" charset="-122"/>
              </a:rPr>
              <a:t>石子</a:t>
            </a:r>
            <a:r>
              <a:rPr lang="zh-CN" altLang="en-US" sz="4000" dirty="0" smtClean="0">
                <a:solidFill>
                  <a:srgbClr val="FF0000"/>
                </a:solidFill>
                <a:latin typeface="微软雅黑" panose="020B0503020204020204" charset="-122"/>
                <a:ea typeface="微软雅黑" panose="020B0503020204020204" charset="-122"/>
                <a:cs typeface="微软雅黑" panose="020B0503020204020204" charset="-122"/>
              </a:rPr>
              <a:t>合并</a:t>
            </a:r>
            <a:endParaRPr lang="zh-CN" altLang="en-US" sz="4000"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0825" y="1509395"/>
            <a:ext cx="8720455" cy="5016500"/>
          </a:xfrm>
        </p:spPr>
        <p:txBody>
          <a:bodyPr>
            <a:noAutofit/>
          </a:bodyPr>
          <a:lstStyle/>
          <a:p>
            <a:pPr marL="0" indent="0">
              <a:spcBef>
                <a:spcPts val="0"/>
              </a:spcBef>
              <a:buNone/>
            </a:pPr>
            <a:r>
              <a:rPr lang="zh-CN" altLang="en-US" sz="2400" dirty="0">
                <a:latin typeface="微软雅黑" panose="020B0503020204020204" charset="-122"/>
                <a:ea typeface="微软雅黑" panose="020B0503020204020204" charset="-122"/>
              </a:rPr>
              <a:t>int getMinval(int a[],int n</a:t>
            </a:r>
            <a:r>
              <a:rPr lang="zh-CN" altLang="en-US" sz="2400" dirty="0" smtClean="0">
                <a:latin typeface="微软雅黑" panose="020B0503020204020204" charset="-122"/>
                <a:ea typeface="微软雅黑" panose="020B0503020204020204" charset="-122"/>
              </a:rPr>
              <a:t>){  </a:t>
            </a:r>
            <a:endParaRPr lang="zh-CN" altLang="en-US" sz="2400" dirty="0">
              <a:latin typeface="微软雅黑" panose="020B0503020204020204" charset="-122"/>
              <a:ea typeface="微软雅黑" panose="020B0503020204020204" charset="-122"/>
            </a:endParaRPr>
          </a:p>
          <a:p>
            <a:pPr marL="0" indent="0">
              <a:spcBef>
                <a:spcPts val="0"/>
              </a:spcBef>
              <a:buNone/>
            </a:pPr>
            <a:r>
              <a:rPr lang="zh-CN" altLang="en-US" sz="2400" dirty="0">
                <a:latin typeface="微软雅黑" panose="020B0503020204020204" charset="-122"/>
                <a:ea typeface="微软雅黑" panose="020B0503020204020204" charset="-122"/>
              </a:rPr>
              <a:t>  </a:t>
            </a:r>
            <a:r>
              <a:rPr lang="zh-CN" altLang="en-US" sz="2400" dirty="0" smtClean="0">
                <a:latin typeface="微软雅黑" panose="020B0503020204020204" charset="-122"/>
                <a:ea typeface="微软雅黑" panose="020B0503020204020204" charset="-122"/>
              </a:rPr>
              <a:t>for</a:t>
            </a:r>
            <a:r>
              <a:rPr lang="zh-CN" altLang="en-US" sz="2400" dirty="0">
                <a:latin typeface="微软雅黑" panose="020B0503020204020204" charset="-122"/>
                <a:ea typeface="微软雅黑" panose="020B0503020204020204" charset="-122"/>
              </a:rPr>
              <a:t>(int i=0;i&lt;n;i++) </a:t>
            </a:r>
            <a:r>
              <a:rPr lang="zh-CN" altLang="en-US" sz="2400" dirty="0" smtClean="0">
                <a:latin typeface="微软雅黑" panose="020B0503020204020204" charset="-122"/>
                <a:ea typeface="微软雅黑" panose="020B0503020204020204" charset="-122"/>
              </a:rPr>
              <a:t>dp</a:t>
            </a:r>
            <a:r>
              <a:rPr lang="zh-CN" altLang="en-US" sz="2400" dirty="0">
                <a:latin typeface="微软雅黑" panose="020B0503020204020204" charset="-122"/>
                <a:ea typeface="微软雅黑" panose="020B0503020204020204" charset="-122"/>
              </a:rPr>
              <a:t>[i][i] = 0</a:t>
            </a:r>
            <a:r>
              <a:rPr lang="zh-CN" altLang="en-US" sz="2400" dirty="0" smtClean="0">
                <a:latin typeface="微软雅黑" panose="020B0503020204020204" charset="-122"/>
                <a:ea typeface="微软雅黑" panose="020B0503020204020204" charset="-122"/>
              </a:rPr>
              <a:t>;</a:t>
            </a:r>
            <a:endParaRPr lang="zh-CN" altLang="en-US" sz="2400" dirty="0">
              <a:latin typeface="微软雅黑" panose="020B0503020204020204" charset="-122"/>
              <a:ea typeface="微软雅黑" panose="020B0503020204020204" charset="-122"/>
            </a:endParaRPr>
          </a:p>
          <a:p>
            <a:pPr marL="0" indent="0">
              <a:spcBef>
                <a:spcPts val="0"/>
              </a:spcBef>
              <a:buNone/>
            </a:pPr>
            <a:r>
              <a:rPr lang="zh-CN" altLang="en-US" sz="2400" dirty="0">
                <a:latin typeface="微软雅黑" panose="020B0503020204020204" charset="-122"/>
                <a:ea typeface="微软雅黑" panose="020B0503020204020204" charset="-122"/>
              </a:rPr>
              <a:t>  </a:t>
            </a:r>
            <a:r>
              <a:rPr lang="zh-CN" altLang="en-US" sz="2400" dirty="0" smtClean="0">
                <a:latin typeface="微软雅黑" panose="020B0503020204020204" charset="-122"/>
                <a:ea typeface="微软雅黑" panose="020B0503020204020204" charset="-122"/>
              </a:rPr>
              <a:t>for</a:t>
            </a:r>
            <a:r>
              <a:rPr lang="zh-CN" altLang="en-US" sz="2400" dirty="0">
                <a:latin typeface="微软雅黑" panose="020B0503020204020204" charset="-122"/>
                <a:ea typeface="微软雅黑" panose="020B0503020204020204" charset="-122"/>
              </a:rPr>
              <a:t>(int v=1;v&lt;n;v++</a:t>
            </a:r>
            <a:r>
              <a:rPr lang="zh-CN" altLang="en-US" sz="2400" dirty="0" smtClean="0">
                <a:latin typeface="微软雅黑" panose="020B0503020204020204" charset="-122"/>
                <a:ea typeface="微软雅黑" panose="020B0503020204020204" charset="-122"/>
              </a:rPr>
              <a:t>){  </a:t>
            </a:r>
            <a:endParaRPr lang="zh-CN" altLang="en-US" sz="2400" dirty="0">
              <a:latin typeface="微软雅黑" panose="020B0503020204020204" charset="-122"/>
              <a:ea typeface="微软雅黑" panose="020B0503020204020204" charset="-122"/>
            </a:endParaRPr>
          </a:p>
          <a:p>
            <a:pPr marL="0" indent="0">
              <a:spcBef>
                <a:spcPts val="0"/>
              </a:spcBef>
              <a:buNone/>
            </a:pPr>
            <a:r>
              <a:rPr lang="zh-CN" altLang="en-US" sz="2400" dirty="0">
                <a:latin typeface="微软雅黑" panose="020B0503020204020204" charset="-122"/>
                <a:ea typeface="微软雅黑" panose="020B0503020204020204" charset="-122"/>
              </a:rPr>
              <a:t>    </a:t>
            </a:r>
            <a:r>
              <a:rPr lang="zh-CN" altLang="en-US" sz="2400" dirty="0" smtClean="0">
                <a:latin typeface="微软雅黑" panose="020B0503020204020204" charset="-122"/>
                <a:ea typeface="微软雅黑" panose="020B0503020204020204" charset="-122"/>
              </a:rPr>
              <a:t>for</a:t>
            </a:r>
            <a:r>
              <a:rPr lang="zh-CN" altLang="en-US" sz="2400" dirty="0">
                <a:latin typeface="微软雅黑" panose="020B0503020204020204" charset="-122"/>
                <a:ea typeface="微软雅黑" panose="020B0503020204020204" charset="-122"/>
              </a:rPr>
              <a:t>(int i=0;i&lt;n-v;i++</a:t>
            </a:r>
            <a:r>
              <a:rPr lang="zh-CN" altLang="en-US" sz="2400" dirty="0" smtClean="0">
                <a:latin typeface="微软雅黑" panose="020B0503020204020204" charset="-122"/>
                <a:ea typeface="微软雅黑" panose="020B0503020204020204" charset="-122"/>
              </a:rPr>
              <a:t>){  </a:t>
            </a:r>
            <a:endParaRPr lang="zh-CN" altLang="en-US" sz="2400" dirty="0">
              <a:latin typeface="微软雅黑" panose="020B0503020204020204" charset="-122"/>
              <a:ea typeface="微软雅黑" panose="020B0503020204020204" charset="-122"/>
            </a:endParaRPr>
          </a:p>
          <a:p>
            <a:pPr marL="0" indent="0">
              <a:spcBef>
                <a:spcPts val="0"/>
              </a:spcBef>
              <a:buNone/>
            </a:pPr>
            <a:r>
              <a:rPr lang="zh-CN" altLang="en-US" sz="2400" dirty="0">
                <a:latin typeface="微软雅黑" panose="020B0503020204020204" charset="-122"/>
                <a:ea typeface="微软雅黑" panose="020B0503020204020204" charset="-122"/>
              </a:rPr>
              <a:t>       </a:t>
            </a:r>
            <a:r>
              <a:rPr lang="zh-CN" altLang="en-US" sz="2400" dirty="0" smtClean="0">
                <a:latin typeface="微软雅黑" panose="020B0503020204020204" charset="-122"/>
                <a:ea typeface="微软雅黑" panose="020B0503020204020204" charset="-122"/>
              </a:rPr>
              <a:t>int </a:t>
            </a:r>
            <a:r>
              <a:rPr lang="zh-CN" altLang="en-US" sz="2400" dirty="0">
                <a:latin typeface="微软雅黑" panose="020B0503020204020204" charset="-122"/>
                <a:ea typeface="微软雅黑" panose="020B0503020204020204" charset="-122"/>
              </a:rPr>
              <a:t>j = </a:t>
            </a:r>
            <a:r>
              <a:rPr lang="zh-CN" altLang="en-US" sz="2400" dirty="0" smtClean="0">
                <a:latin typeface="微软雅黑" panose="020B0503020204020204" charset="-122"/>
                <a:ea typeface="微软雅黑" panose="020B0503020204020204" charset="-122"/>
              </a:rPr>
              <a:t>i+v;</a:t>
            </a:r>
            <a:endParaRPr lang="zh-CN" altLang="en-US" sz="2400" dirty="0">
              <a:latin typeface="微软雅黑" panose="020B0503020204020204" charset="-122"/>
              <a:ea typeface="微软雅黑" panose="020B0503020204020204" charset="-122"/>
            </a:endParaRPr>
          </a:p>
          <a:p>
            <a:pPr marL="0" indent="0">
              <a:spcBef>
                <a:spcPts val="0"/>
              </a:spcBef>
              <a:buNone/>
            </a:pPr>
            <a:r>
              <a:rPr lang="en-US" altLang="zh-CN" sz="2400" dirty="0" smtClean="0">
                <a:latin typeface="微软雅黑" panose="020B0503020204020204" charset="-122"/>
                <a:ea typeface="微软雅黑" panose="020B0503020204020204" charset="-122"/>
              </a:rPr>
              <a:t>       </a:t>
            </a:r>
            <a:r>
              <a:rPr lang="zh-CN" altLang="en-US" sz="2400" dirty="0" smtClean="0">
                <a:latin typeface="微软雅黑" panose="020B0503020204020204" charset="-122"/>
                <a:ea typeface="微软雅黑" panose="020B0503020204020204" charset="-122"/>
              </a:rPr>
              <a:t>dp</a:t>
            </a:r>
            <a:r>
              <a:rPr lang="zh-CN" altLang="en-US" sz="2400" dirty="0">
                <a:latin typeface="微软雅黑" panose="020B0503020204020204" charset="-122"/>
                <a:ea typeface="微软雅黑" panose="020B0503020204020204" charset="-122"/>
              </a:rPr>
              <a:t>[i][j] = INF</a:t>
            </a:r>
            <a:r>
              <a:rPr lang="zh-CN" altLang="en-US" sz="2400" dirty="0" smtClean="0">
                <a:latin typeface="微软雅黑" panose="020B0503020204020204" charset="-122"/>
                <a:ea typeface="微软雅黑" panose="020B0503020204020204" charset="-122"/>
              </a:rPr>
              <a:t>;</a:t>
            </a:r>
            <a:endParaRPr lang="zh-CN" altLang="en-US" sz="2400" dirty="0">
              <a:latin typeface="微软雅黑" panose="020B0503020204020204" charset="-122"/>
              <a:ea typeface="微软雅黑" panose="020B0503020204020204" charset="-122"/>
            </a:endParaRPr>
          </a:p>
          <a:p>
            <a:pPr marL="0" indent="0">
              <a:spcBef>
                <a:spcPts val="0"/>
              </a:spcBef>
              <a:buNone/>
            </a:pPr>
            <a:r>
              <a:rPr lang="zh-CN" altLang="en-US" sz="2400" dirty="0">
                <a:latin typeface="微软雅黑" panose="020B0503020204020204" charset="-122"/>
                <a:ea typeface="微软雅黑" panose="020B0503020204020204" charset="-122"/>
              </a:rPr>
              <a:t>       </a:t>
            </a:r>
            <a:r>
              <a:rPr lang="zh-CN" altLang="en-US" sz="2400" dirty="0" smtClean="0">
                <a:latin typeface="微软雅黑" panose="020B0503020204020204" charset="-122"/>
                <a:ea typeface="微软雅黑" panose="020B0503020204020204" charset="-122"/>
              </a:rPr>
              <a:t>int </a:t>
            </a:r>
            <a:r>
              <a:rPr lang="zh-CN" altLang="en-US" sz="2400" dirty="0">
                <a:latin typeface="微软雅黑" panose="020B0503020204020204" charset="-122"/>
                <a:ea typeface="微软雅黑" panose="020B0503020204020204" charset="-122"/>
              </a:rPr>
              <a:t>tmp = sum[j] - (i &gt; 0 ? sum[i-1]:0)</a:t>
            </a:r>
            <a:r>
              <a:rPr lang="zh-CN" altLang="en-US" sz="2400" dirty="0" smtClean="0">
                <a:latin typeface="微软雅黑" panose="020B0503020204020204" charset="-122"/>
                <a:ea typeface="微软雅黑" panose="020B0503020204020204" charset="-122"/>
              </a:rPr>
              <a:t>;</a:t>
            </a:r>
            <a:endParaRPr lang="zh-CN" altLang="en-US" sz="2400" dirty="0">
              <a:latin typeface="微软雅黑" panose="020B0503020204020204" charset="-122"/>
              <a:ea typeface="微软雅黑" panose="020B0503020204020204" charset="-122"/>
            </a:endParaRPr>
          </a:p>
          <a:p>
            <a:pPr marL="0" indent="0">
              <a:spcBef>
                <a:spcPts val="0"/>
              </a:spcBef>
              <a:buNone/>
            </a:pPr>
            <a:r>
              <a:rPr lang="zh-CN" altLang="en-US" sz="2400" dirty="0">
                <a:latin typeface="微软雅黑" panose="020B0503020204020204" charset="-122"/>
                <a:ea typeface="微软雅黑" panose="020B0503020204020204" charset="-122"/>
              </a:rPr>
              <a:t>       </a:t>
            </a:r>
            <a:r>
              <a:rPr lang="zh-CN" altLang="en-US" sz="2400" dirty="0" smtClean="0">
                <a:latin typeface="微软雅黑" panose="020B0503020204020204" charset="-122"/>
                <a:ea typeface="微软雅黑" panose="020B0503020204020204" charset="-122"/>
              </a:rPr>
              <a:t>for</a:t>
            </a:r>
            <a:r>
              <a:rPr lang="zh-CN" altLang="en-US" sz="2400" dirty="0">
                <a:latin typeface="微软雅黑" panose="020B0503020204020204" charset="-122"/>
                <a:ea typeface="微软雅黑" panose="020B0503020204020204" charset="-122"/>
              </a:rPr>
              <a:t>(int k=i;k&lt;j;k++)  </a:t>
            </a:r>
            <a:endParaRPr lang="zh-CN" altLang="en-US" sz="2400" dirty="0">
              <a:latin typeface="微软雅黑" panose="020B0503020204020204" charset="-122"/>
              <a:ea typeface="微软雅黑" panose="020B0503020204020204" charset="-122"/>
            </a:endParaRPr>
          </a:p>
          <a:p>
            <a:pPr marL="0" indent="0">
              <a:spcBef>
                <a:spcPts val="0"/>
              </a:spcBef>
              <a:buNone/>
            </a:pPr>
            <a:r>
              <a:rPr lang="zh-CN" altLang="en-US" sz="2400" dirty="0">
                <a:latin typeface="微软雅黑" panose="020B0503020204020204" charset="-122"/>
                <a:ea typeface="微软雅黑" panose="020B0503020204020204" charset="-122"/>
              </a:rPr>
              <a:t>       </a:t>
            </a:r>
            <a:r>
              <a:rPr lang="zh-CN" altLang="en-US" sz="2400" dirty="0" smtClean="0">
                <a:latin typeface="微软雅黑" panose="020B0503020204020204" charset="-122"/>
                <a:ea typeface="微软雅黑" panose="020B0503020204020204" charset="-122"/>
              </a:rPr>
              <a:t>  </a:t>
            </a:r>
            <a:r>
              <a:rPr lang="zh-CN" altLang="en-US" sz="2400" dirty="0">
                <a:latin typeface="微软雅黑" panose="020B0503020204020204" charset="-122"/>
                <a:ea typeface="微软雅黑" panose="020B0503020204020204" charset="-122"/>
              </a:rPr>
              <a:t>dp[i][j] = min(dp[i][j],dp[i][k]+dp[k+1][j</a:t>
            </a:r>
            <a:r>
              <a:rPr lang="zh-CN" altLang="en-US" sz="2400" dirty="0" smtClean="0">
                <a:latin typeface="微软雅黑" panose="020B0503020204020204" charset="-122"/>
                <a:ea typeface="微软雅黑" panose="020B0503020204020204" charset="-122"/>
              </a:rPr>
              <a:t>]+tmp</a:t>
            </a:r>
            <a:r>
              <a:rPr lang="zh-CN" altLang="en-US" sz="2400" dirty="0">
                <a:latin typeface="微软雅黑" panose="020B0503020204020204" charset="-122"/>
                <a:ea typeface="微软雅黑" panose="020B0503020204020204" charset="-122"/>
              </a:rPr>
              <a:t>)</a:t>
            </a:r>
            <a:r>
              <a:rPr lang="zh-CN" altLang="en-US" sz="2400" dirty="0" smtClean="0">
                <a:latin typeface="微软雅黑" panose="020B0503020204020204" charset="-122"/>
                <a:ea typeface="微软雅黑" panose="020B0503020204020204" charset="-122"/>
              </a:rPr>
              <a:t>;</a:t>
            </a:r>
            <a:endParaRPr lang="zh-CN" altLang="en-US" sz="2400" dirty="0">
              <a:latin typeface="微软雅黑" panose="020B0503020204020204" charset="-122"/>
              <a:ea typeface="微软雅黑" panose="020B0503020204020204" charset="-122"/>
            </a:endParaRPr>
          </a:p>
          <a:p>
            <a:pPr marL="0" indent="0">
              <a:spcBef>
                <a:spcPts val="0"/>
              </a:spcBef>
              <a:buNone/>
            </a:pPr>
            <a:r>
              <a:rPr lang="zh-CN" altLang="en-US" sz="2400" dirty="0">
                <a:latin typeface="微软雅黑" panose="020B0503020204020204" charset="-122"/>
                <a:ea typeface="微软雅黑" panose="020B0503020204020204" charset="-122"/>
              </a:rPr>
              <a:t>    </a:t>
            </a:r>
            <a:r>
              <a:rPr lang="zh-CN" altLang="en-US" sz="2400" dirty="0" smtClean="0">
                <a:latin typeface="微软雅黑" panose="020B0503020204020204" charset="-122"/>
                <a:ea typeface="微软雅黑" panose="020B0503020204020204" charset="-122"/>
              </a:rPr>
              <a:t>}</a:t>
            </a:r>
            <a:endParaRPr lang="zh-CN" altLang="en-US" sz="2400" dirty="0">
              <a:latin typeface="微软雅黑" panose="020B0503020204020204" charset="-122"/>
              <a:ea typeface="微软雅黑" panose="020B0503020204020204" charset="-122"/>
            </a:endParaRPr>
          </a:p>
          <a:p>
            <a:pPr marL="0" indent="0">
              <a:spcBef>
                <a:spcPts val="0"/>
              </a:spcBef>
              <a:buNone/>
            </a:pPr>
            <a:r>
              <a:rPr lang="zh-CN" altLang="en-US" sz="2400" dirty="0">
                <a:latin typeface="微软雅黑" panose="020B0503020204020204" charset="-122"/>
                <a:ea typeface="微软雅黑" panose="020B0503020204020204" charset="-122"/>
              </a:rPr>
              <a:t>  </a:t>
            </a:r>
            <a:r>
              <a:rPr lang="zh-CN" altLang="en-US" sz="2400" dirty="0" smtClean="0">
                <a:latin typeface="微软雅黑" panose="020B0503020204020204" charset="-122"/>
                <a:ea typeface="微软雅黑" panose="020B0503020204020204" charset="-122"/>
              </a:rPr>
              <a:t>}</a:t>
            </a:r>
            <a:endParaRPr lang="zh-CN" altLang="en-US" sz="2400" dirty="0">
              <a:latin typeface="微软雅黑" panose="020B0503020204020204" charset="-122"/>
              <a:ea typeface="微软雅黑" panose="020B0503020204020204" charset="-122"/>
            </a:endParaRPr>
          </a:p>
          <a:p>
            <a:pPr marL="0" indent="0">
              <a:spcBef>
                <a:spcPts val="0"/>
              </a:spcBef>
              <a:buNone/>
            </a:pPr>
            <a:r>
              <a:rPr lang="zh-CN" altLang="en-US" sz="2400" dirty="0">
                <a:latin typeface="微软雅黑" panose="020B0503020204020204" charset="-122"/>
                <a:ea typeface="微软雅黑" panose="020B0503020204020204" charset="-122"/>
              </a:rPr>
              <a:t>  </a:t>
            </a:r>
            <a:r>
              <a:rPr lang="zh-CN" altLang="en-US" sz="2400" dirty="0" smtClean="0">
                <a:latin typeface="微软雅黑" panose="020B0503020204020204" charset="-122"/>
                <a:ea typeface="微软雅黑" panose="020B0503020204020204" charset="-122"/>
              </a:rPr>
              <a:t>return </a:t>
            </a:r>
            <a:r>
              <a:rPr lang="zh-CN" altLang="en-US" sz="2400" dirty="0">
                <a:latin typeface="微软雅黑" panose="020B0503020204020204" charset="-122"/>
                <a:ea typeface="微软雅黑" panose="020B0503020204020204" charset="-122"/>
              </a:rPr>
              <a:t>dp[0][n-1]</a:t>
            </a:r>
            <a:r>
              <a:rPr lang="zh-CN" altLang="en-US" sz="2400" dirty="0" smtClean="0">
                <a:latin typeface="微软雅黑" panose="020B0503020204020204" charset="-122"/>
                <a:ea typeface="微软雅黑" panose="020B0503020204020204" charset="-122"/>
              </a:rPr>
              <a:t>;</a:t>
            </a:r>
            <a:endParaRPr lang="zh-CN" altLang="en-US" sz="2400" dirty="0">
              <a:latin typeface="微软雅黑" panose="020B0503020204020204" charset="-122"/>
              <a:ea typeface="微软雅黑" panose="020B0503020204020204" charset="-122"/>
            </a:endParaRPr>
          </a:p>
          <a:p>
            <a:pPr marL="0" indent="0">
              <a:spcBef>
                <a:spcPts val="0"/>
              </a:spcBef>
              <a:buNone/>
            </a:pPr>
            <a:r>
              <a:rPr lang="zh-CN" altLang="en-US" sz="2400" dirty="0" smtClean="0">
                <a:latin typeface="微软雅黑" panose="020B0503020204020204" charset="-122"/>
                <a:ea typeface="微软雅黑" panose="020B0503020204020204" charset="-122"/>
              </a:rPr>
              <a:t>}</a:t>
            </a:r>
            <a:endParaRPr lang="zh-CN" altLang="en-US" sz="2400" dirty="0">
              <a:latin typeface="微软雅黑" panose="020B0503020204020204" charset="-122"/>
              <a:ea typeface="微软雅黑" panose="020B0503020204020204" charset="-122"/>
            </a:endParaRPr>
          </a:p>
        </p:txBody>
      </p:sp>
      <p:sp>
        <p:nvSpPr>
          <p:cNvPr id="5" name="标题 4"/>
          <p:cNvSpPr>
            <a:spLocks noGrp="1"/>
          </p:cNvSpPr>
          <p:nvPr>
            <p:ph type="title"/>
          </p:nvPr>
        </p:nvSpPr>
        <p:spPr>
          <a:xfrm>
            <a:off x="457200" y="287973"/>
            <a:ext cx="8229600" cy="1143000"/>
          </a:xfrm>
        </p:spPr>
        <p:txBody>
          <a:bodyPr anchor="ctr">
            <a:normAutofit/>
          </a:bodyPr>
          <a:lstStyle/>
          <a:p>
            <a:r>
              <a:rPr lang="zh-CN" altLang="en-US" sz="4000">
                <a:solidFill>
                  <a:srgbClr val="FF0000"/>
                </a:solidFill>
                <a:latin typeface="微软雅黑" panose="020B0503020204020204" charset="-122"/>
                <a:ea typeface="微软雅黑" panose="020B0503020204020204" charset="-122"/>
                <a:cs typeface="微软雅黑" panose="020B0503020204020204" charset="-122"/>
                <a:sym typeface="+mn-ea"/>
              </a:rPr>
              <a:t>区间</a:t>
            </a:r>
            <a:r>
              <a:rPr lang="en-US" altLang="zh-CN" sz="4000">
                <a:solidFill>
                  <a:srgbClr val="FF0000"/>
                </a:solidFill>
                <a:latin typeface="微软雅黑" panose="020B0503020204020204" charset="-122"/>
                <a:ea typeface="微软雅黑" panose="020B0503020204020204" charset="-122"/>
                <a:cs typeface="微软雅黑" panose="020B0503020204020204" charset="-122"/>
                <a:sym typeface="+mn-ea"/>
              </a:rPr>
              <a:t>DP</a:t>
            </a:r>
            <a:r>
              <a:rPr lang="zh-CN" altLang="en-US" sz="4000">
                <a:solidFill>
                  <a:srgbClr val="FF0000"/>
                </a:solidFill>
                <a:latin typeface="微软雅黑" panose="020B0503020204020204" charset="-122"/>
                <a:ea typeface="微软雅黑" panose="020B0503020204020204" charset="-122"/>
                <a:cs typeface="微软雅黑" panose="020B0503020204020204" charset="-122"/>
                <a:sym typeface="+mn-ea"/>
              </a:rPr>
              <a:t>应用举例</a:t>
            </a:r>
            <a:r>
              <a:rPr lang="en-US" altLang="zh-CN" sz="4000" dirty="0" smtClean="0">
                <a:solidFill>
                  <a:srgbClr val="FF0000"/>
                </a:solidFill>
                <a:latin typeface="微软雅黑" panose="020B0503020204020204" charset="-122"/>
                <a:ea typeface="微软雅黑" panose="020B0503020204020204" charset="-122"/>
                <a:cs typeface="微软雅黑" panose="020B0503020204020204" charset="-122"/>
              </a:rPr>
              <a:t>—</a:t>
            </a:r>
            <a:r>
              <a:rPr lang="zh-CN" altLang="en-US" sz="4000" dirty="0" smtClean="0">
                <a:solidFill>
                  <a:srgbClr val="FF0000"/>
                </a:solidFill>
                <a:latin typeface="微软雅黑" panose="020B0503020204020204" charset="-122"/>
                <a:ea typeface="微软雅黑" panose="020B0503020204020204" charset="-122"/>
                <a:cs typeface="微软雅黑" panose="020B0503020204020204" charset="-122"/>
              </a:rPr>
              <a:t>石子</a:t>
            </a:r>
            <a:r>
              <a:rPr lang="zh-CN" altLang="en-US" sz="4000" dirty="0" smtClean="0">
                <a:solidFill>
                  <a:srgbClr val="FF0000"/>
                </a:solidFill>
                <a:latin typeface="微软雅黑" panose="020B0503020204020204" charset="-122"/>
                <a:ea typeface="微软雅黑" panose="020B0503020204020204" charset="-122"/>
                <a:cs typeface="微软雅黑" panose="020B0503020204020204" charset="-122"/>
              </a:rPr>
              <a:t>合并</a:t>
            </a:r>
            <a:endParaRPr lang="zh-CN" altLang="en-US" sz="4000"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2700020" y="2493010"/>
            <a:ext cx="3855720" cy="1198880"/>
          </a:xfrm>
          <a:prstGeom prst="rect">
            <a:avLst/>
          </a:prstGeom>
          <a:noFill/>
          <a:ln>
            <a:noFill/>
          </a:ln>
        </p:spPr>
        <p:txBody>
          <a:bodyPr wrap="none" rtlCol="0" anchor="t">
            <a:spAutoFit/>
          </a:bodyPr>
          <a:p>
            <a:pPr algn="ctr"/>
            <a:r>
              <a:rPr lang="zh-CN" altLang="en-US" sz="7200" b="1">
                <a:gradFill>
                  <a:gsLst>
                    <a:gs pos="0">
                      <a:schemeClr val="accent5">
                        <a:lumMod val="50000"/>
                        <a:lumMod val="50000"/>
                      </a:schemeClr>
                    </a:gs>
                    <a:gs pos="50000">
                      <a:schemeClr val="accent5"/>
                    </a:gs>
                    <a:gs pos="100000">
                      <a:schemeClr val="accent5">
                        <a:lumMod val="60000"/>
                        <a:lumOff val="40000"/>
                        <a:lumMod val="60000"/>
                        <a:lumOff val="40000"/>
                      </a:schemeClr>
                    </a:gs>
                  </a:gsLst>
                  <a:lin ang="5400000"/>
                </a:gradFill>
                <a:effectLst>
                  <a:reflection blurRad="6350" stA="53000" endA="300" endPos="35500" dir="5400000" sy="-90000" algn="bl" rotWithShape="0"/>
                </a:effectLst>
              </a:rPr>
              <a:t>提问</a:t>
            </a:r>
            <a:r>
              <a:rPr lang="zh-CN" altLang="en-US" sz="7200" b="1">
                <a:gradFill>
                  <a:gsLst>
                    <a:gs pos="0">
                      <a:schemeClr val="accent5">
                        <a:lumMod val="50000"/>
                        <a:lumMod val="50000"/>
                      </a:schemeClr>
                    </a:gs>
                    <a:gs pos="50000">
                      <a:schemeClr val="accent5"/>
                    </a:gs>
                    <a:gs pos="100000">
                      <a:schemeClr val="accent5">
                        <a:lumMod val="60000"/>
                        <a:lumOff val="40000"/>
                        <a:lumMod val="60000"/>
                        <a:lumOff val="40000"/>
                      </a:schemeClr>
                    </a:gs>
                  </a:gsLst>
                  <a:lin ang="5400000"/>
                </a:gradFill>
                <a:effectLst>
                  <a:reflection blurRad="6350" stA="53000" endA="300" endPos="35500" dir="5400000" sy="-90000" algn="bl" rotWithShape="0"/>
                </a:effectLst>
              </a:rPr>
              <a:t>交流</a:t>
            </a:r>
            <a:endParaRPr lang="zh-CN" altLang="en-US" sz="7200" b="1">
              <a:gradFill>
                <a:gsLst>
                  <a:gs pos="0">
                    <a:schemeClr val="accent5">
                      <a:lumMod val="50000"/>
                      <a:lumMod val="50000"/>
                    </a:schemeClr>
                  </a:gs>
                  <a:gs pos="50000">
                    <a:schemeClr val="accent5"/>
                  </a:gs>
                  <a:gs pos="100000">
                    <a:schemeClr val="accent5">
                      <a:lumMod val="60000"/>
                      <a:lumOff val="40000"/>
                      <a:lumMod val="60000"/>
                      <a:lumOff val="40000"/>
                    </a:schemeClr>
                  </a:gs>
                </a:gsLst>
                <a:lin ang="5400000"/>
              </a:gradFill>
              <a:effectLst>
                <a:reflection blurRad="6350" stA="53000" endA="300" endPos="35500" dir="5400000" sy="-90000" algn="bl" rotWithShape="0"/>
              </a:effectLst>
            </a:endParaRPr>
          </a:p>
        </p:txBody>
      </p:sp>
    </p:spTree>
  </p:cSld>
  <p:clrMapOvr>
    <a:masterClrMapping/>
  </p:clrMapOvr>
</p:sld>
</file>

<file path=ppt/tags/tag1.xml><?xml version="1.0" encoding="utf-8"?>
<p:tagLst xmlns:p="http://schemas.openxmlformats.org/presentationml/2006/main">
  <p:tag name="KSO_WM_UNIT_TABLE_BEAUTIFY" val="smartTable{05cabf09-6a59-4f92-9fa1-e5ea1f735232}"/>
  <p:tag name="TABLE_ENDDRAG_ORIGIN_RECT" val="644*405"/>
  <p:tag name="TABLE_ENDDRAG_RECT" val="36*111*644*40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10546</Words>
  <Application>WPS 演示</Application>
  <PresentationFormat>全屏显示(4:3)</PresentationFormat>
  <Paragraphs>675</Paragraphs>
  <Slides>96</Slides>
  <Notes>5</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3</vt:i4>
      </vt:variant>
      <vt:variant>
        <vt:lpstr>幻灯片标题</vt:lpstr>
      </vt:variant>
      <vt:variant>
        <vt:i4>96</vt:i4>
      </vt:variant>
    </vt:vector>
  </HeadingPairs>
  <TitlesOfParts>
    <vt:vector size="113" baseType="lpstr">
      <vt:lpstr>Arial</vt:lpstr>
      <vt:lpstr>宋体</vt:lpstr>
      <vt:lpstr>Wingdings</vt:lpstr>
      <vt:lpstr>华文琥珀</vt:lpstr>
      <vt:lpstr>微软雅黑</vt:lpstr>
      <vt:lpstr>Verdana</vt:lpstr>
      <vt:lpstr>华文中宋</vt:lpstr>
      <vt:lpstr>Wingdings</vt:lpstr>
      <vt:lpstr>Wingdings</vt:lpstr>
      <vt:lpstr>Consolas</vt:lpstr>
      <vt:lpstr>黑体</vt:lpstr>
      <vt:lpstr>Calibri</vt:lpstr>
      <vt:lpstr>Arial Unicode MS</vt:lpstr>
      <vt:lpstr>Office 主题</vt:lpstr>
      <vt:lpstr>Paint.Picture</vt:lpstr>
      <vt:lpstr>Equation.3</vt:lpstr>
      <vt:lpstr>PBrush</vt:lpstr>
      <vt:lpstr>动态规划基础及其应用</vt:lpstr>
      <vt:lpstr>目    录</vt:lpstr>
      <vt:lpstr>一、动态规划基础知识回顾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二、模型1—线性动态规划</vt:lpstr>
      <vt:lpstr>模型1、最长不下降子序列(LIS) </vt:lpstr>
      <vt:lpstr>模型1、最长不下降子序列(LIS) </vt:lpstr>
      <vt:lpstr>模型1、最长不下降子序列(LIS) </vt:lpstr>
      <vt:lpstr>模型1、最长不下降子序列(LIS) </vt:lpstr>
      <vt:lpstr>线性动态规划应用举例 </vt:lpstr>
      <vt:lpstr>线性动态规划应用举例—合唱队形 </vt:lpstr>
      <vt:lpstr>线性动态规划应用举例—合唱队形 </vt:lpstr>
      <vt:lpstr>线性动态规划应用举例—合唱队形 </vt:lpstr>
      <vt:lpstr>线性动态规划应用举例—加工小木棒 </vt:lpstr>
      <vt:lpstr>线性动态规划应用举例—加工小木棒 </vt:lpstr>
      <vt:lpstr>线性动态规划应用举例—加工小木棒 </vt:lpstr>
      <vt:lpstr>线性动态规划应用举例—WZK走路 </vt:lpstr>
      <vt:lpstr>线性动态规划应用举例—WZK走路 </vt:lpstr>
      <vt:lpstr>线性动态规划应用举例—WZK走路  </vt:lpstr>
      <vt:lpstr>线性动态规划应用举例—小结 </vt:lpstr>
      <vt:lpstr>三、模型2—多维动态规划</vt:lpstr>
      <vt:lpstr>模型2、最长公共子序列(LCS) </vt:lpstr>
      <vt:lpstr>模型2、最长公共子序列(LCS) </vt:lpstr>
      <vt:lpstr>模型2、最长公共子序列(LCS) </vt:lpstr>
      <vt:lpstr>模型2、最长公共子序列(LCS) </vt:lpstr>
      <vt:lpstr>模型2、最长公共子序列(LCS) </vt:lpstr>
      <vt:lpstr>多维动态规划应用举例 </vt:lpstr>
      <vt:lpstr>多维动态规划应用举例—书的复制 </vt:lpstr>
      <vt:lpstr>多维动态规划应用举例—书的复制 </vt:lpstr>
      <vt:lpstr>多维动态规划应用举例—书的复制 </vt:lpstr>
      <vt:lpstr>多维动态规划应用举例—书的复制 </vt:lpstr>
      <vt:lpstr>多维动态规划应用举例—传纸条 </vt:lpstr>
      <vt:lpstr>多维动态规划应用举例—书的复制 </vt:lpstr>
      <vt:lpstr>多维动态规划应用举例—书的复制 </vt:lpstr>
      <vt:lpstr>多维动态规划应用举例—书的复制 </vt:lpstr>
      <vt:lpstr>多维动态规划应用举例—书的复制 </vt:lpstr>
      <vt:lpstr>多维动态规划应用举例—乌龟棋</vt:lpstr>
      <vt:lpstr>多维动态规划应用举例—乌龟棋</vt:lpstr>
      <vt:lpstr>多维动态规划应用举例—乌龟棋</vt:lpstr>
      <vt:lpstr>多维动态规划应用举例—乌龟棋</vt:lpstr>
      <vt:lpstr>多维动态规划应用举例—小结 </vt:lpstr>
      <vt:lpstr>四、模型 3—01背包及变形</vt:lpstr>
      <vt:lpstr>模型3、01背包问题</vt:lpstr>
      <vt:lpstr>模型3、01背包问题</vt:lpstr>
      <vt:lpstr>模型3、01背包问题</vt:lpstr>
      <vt:lpstr>模型3、01背包问题</vt:lpstr>
      <vt:lpstr>模型3、01背包问题</vt:lpstr>
      <vt:lpstr>01背包变形1—恰好装满的情况</vt:lpstr>
      <vt:lpstr>01背包变形2—多重背包/无限背包</vt:lpstr>
      <vt:lpstr>01背包变形2—多重背包/无限背包</vt:lpstr>
      <vt:lpstr>从集合的角度分析背包</vt:lpstr>
      <vt:lpstr>从集合的角度分析背包</vt:lpstr>
      <vt:lpstr>PowerPoint 演示文稿</vt:lpstr>
      <vt:lpstr>PowerPoint 演示文稿</vt:lpstr>
      <vt:lpstr>PowerPoint 演示文稿</vt:lpstr>
      <vt:lpstr>区间DP应用举例</vt:lpstr>
      <vt:lpstr>0/1背包问题应用举例</vt:lpstr>
      <vt:lpstr>0/1背包问题—猪猪储蓄罐</vt:lpstr>
      <vt:lpstr>0/1背包问题—猪猪储蓄罐</vt:lpstr>
      <vt:lpstr>0/1背包问题—猪猪储蓄罐</vt:lpstr>
      <vt:lpstr>0/1背包问题—增肥计划</vt:lpstr>
      <vt:lpstr>0/1背包问题—增肥计划</vt:lpstr>
      <vt:lpstr>五、模型4—区间动态规划</vt:lpstr>
      <vt:lpstr>模型4、区间DP—乘积最大</vt:lpstr>
      <vt:lpstr>例4、区间DP——乘积最大</vt:lpstr>
      <vt:lpstr>例4、区间DP——乘积最大</vt:lpstr>
      <vt:lpstr>例4、区间DP——乘积最大</vt:lpstr>
      <vt:lpstr>例4、区间DP——乘积最大</vt:lpstr>
      <vt:lpstr>区间DP应用举例</vt:lpstr>
      <vt:lpstr>区间DP应用举例—添加括号</vt:lpstr>
      <vt:lpstr>区间DP应用举例—添加括号</vt:lpstr>
      <vt:lpstr>区间DP应用举例—添加括号</vt:lpstr>
      <vt:lpstr>区间DP应用举例—石子合并</vt:lpstr>
      <vt:lpstr>区间DP应用举例—石子合并</vt:lpstr>
      <vt:lpstr>区间DP应用举例—石子合并</vt:lpstr>
      <vt:lpstr>区间DP应用举例—石子合并</vt:lpstr>
      <vt:lpstr>区间DP应用举例—石子合并</vt:lpstr>
      <vt:lpstr>区间DP应用举例—石子合并</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动态规划基础</dc:title>
  <dc:creator>Skyfree</dc:creator>
  <cp:lastModifiedBy>林厚从</cp:lastModifiedBy>
  <cp:revision>268</cp:revision>
  <dcterms:created xsi:type="dcterms:W3CDTF">2023-06-16T00:08:50Z</dcterms:created>
  <dcterms:modified xsi:type="dcterms:W3CDTF">2023-06-16T00:08:50Z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2052-5.1.1.7676</vt:lpwstr>
  </property>
  <property fmtid="{D5CDD505-2E9C-101B-9397-08002B2CF9AE}" pid="3" name="ICV">
    <vt:lpwstr>0AEB1D07F812FBCDECC68664C50AB3A2</vt:lpwstr>
  </property>
</Properties>
</file>